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04" r:id="rId2"/>
    <p:sldId id="376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397" r:id="rId13"/>
    <p:sldId id="398" r:id="rId14"/>
    <p:sldId id="407" r:id="rId15"/>
    <p:sldId id="399" r:id="rId16"/>
    <p:sldId id="418" r:id="rId17"/>
    <p:sldId id="401" r:id="rId18"/>
    <p:sldId id="403" r:id="rId19"/>
    <p:sldId id="404" r:id="rId20"/>
    <p:sldId id="405" r:id="rId21"/>
    <p:sldId id="406" r:id="rId22"/>
    <p:sldId id="408" r:id="rId23"/>
    <p:sldId id="338" r:id="rId24"/>
    <p:sldId id="389" r:id="rId25"/>
    <p:sldId id="429" r:id="rId26"/>
    <p:sldId id="419" r:id="rId27"/>
    <p:sldId id="420" r:id="rId28"/>
    <p:sldId id="421" r:id="rId29"/>
    <p:sldId id="422" r:id="rId30"/>
    <p:sldId id="423" r:id="rId31"/>
    <p:sldId id="427" r:id="rId32"/>
    <p:sldId id="428" r:id="rId33"/>
    <p:sldId id="31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C24"/>
    <a:srgbClr val="1CD7F0"/>
    <a:srgbClr val="0F3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onjuntura%20Econ&#244;mica\Conselho%20Pol&#237;tico%20Consultivo%20-%202015\Conjuntura%20Econ&#244;mica%20-%2001.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Propagandistas%20Vendedores%20Farmac&#234;uticos\2017\Propagandistas%20de%20Produtos%20Farmac&#234;uticos%20-%2011.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Propagandistas%20Vendedores%20Farmac&#234;uticos\2017\Propagandistas%20de%20Produtos%20Farmac&#234;uticos%20-%2011.2015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EESE\Downloads\Vendas_Mercado_Total_IMS_Health_Compara_es_PMB_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IEESE\Downloads\Gen_ricos_IMS_Health_Compara_es_PMB_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ampanha%20Salarial%20Farmac&#234;utico\2017\Campanha%20Salarial%20Setor%20Farmac&#234;utico%20-%2002.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%20Ferrer\Google%20Drive\Trabalho\DIEESE\FEQUIMFAR\Conjuntura%20Econ&#244;mica\Conselho%20Pol&#237;tico%20Consultivo%20-%202015\Conjuntura%20Econ&#244;mica%20-%2001.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Boletim%20Infla&#231;&#227;o\2017\Boletim%20Infla&#231;&#227;o%20-%20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%20Ferrer\Google%20Drive\Trabalho\DIEESE\FEQUIMFAR\Boletim%20Infla&#231;&#227;o\2017\Boletim%20Infla&#231;&#227;o%20-%202017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Daniel%20Ferrer\Downloads\SAS%20reajustes%201996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%20Ferrer\Google%20Drive\Trabalho\DIEESE\FEQUIMFAR\Conjuntura%20Econ&#244;mica\Conselho%20Pol&#237;tico%20Consultivo%20-%202015\Conjuntura%20Econ&#244;mica%20-%2001.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onjuntura%20Econ&#244;mica\Conselho%20Pol&#237;tico%20Consultivo%20-%202015\Conjuntura%20Econ&#244;mica%20-%2001.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onjuntura%20Econ&#244;mica\Conselho%20Pol&#237;tico%20Consultivo%20-%202015\Conjuntura%20Econ&#244;mica%20-%2001.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Conjuntura%20Econ&#244;mica\Conselho%20Pol&#237;tico%20Consultivo%20-%202015\Conjuntura%20Econ&#244;mica%20-%2001.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%20Ferrer\Google%20Drive\Trabalho\DIEESE\FEQUIMFAR\Conjuntura%20Econ&#244;mica\Conselho%20Pol&#237;tico%20Consultivo%20-%202015\Conjuntura%20Econ&#244;mica%20-%2001.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onjuntura%20Econ&#244;mica\Conselho%20Pol&#237;tico%20Consultivo%20-%202015\Conjuntura%20Econ&#244;mica%20-%2001.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Trabalho\DIEESE\FEQUIMFAR\Propagandistas%20Vendedores%20Farmac&#234;uticos\2017\Propagandistas%20de%20Produtos%20Farmac&#234;uticos%20-%2011.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ESE\Google%20Drive\Trabalho\DIEESE\FEQUIMFAR\Campanha%20Salarial%20Farmac&#234;utico\2017\Campanha%20Salarial%20Setor%20Farmac&#234;utico%20-%2002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PIB!$C$1</c:f>
              <c:strCache>
                <c:ptCount val="1"/>
                <c:pt idx="0">
                  <c:v>Revisão do PIB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Lbls>
            <c:dLbl>
              <c:idx val="10"/>
              <c:layout>
                <c:manualLayout>
                  <c:x val="4.6376811594202906E-3"/>
                  <c:y val="8.4121976866457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6.9565217391304524E-3"/>
                  <c:y val="1.261829652996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0507737666350858E-2"/>
                  <c:y val="5.410654227452376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6.00442152362894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PIB!$A$2:$A$23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PIB!$C$2:$C$23</c:f>
              <c:numCache>
                <c:formatCode>0.0%</c:formatCode>
                <c:ptCount val="22"/>
                <c:pt idx="0">
                  <c:v>4.2000000000000023E-2</c:v>
                </c:pt>
                <c:pt idx="1">
                  <c:v>2.2000000000000016E-2</c:v>
                </c:pt>
                <c:pt idx="2">
                  <c:v>3.4000000000000002E-2</c:v>
                </c:pt>
                <c:pt idx="3">
                  <c:v>3.0000000000000035E-3</c:v>
                </c:pt>
                <c:pt idx="4">
                  <c:v>5.0000000000000053E-3</c:v>
                </c:pt>
                <c:pt idx="5">
                  <c:v>4.4000000000000032E-2</c:v>
                </c:pt>
                <c:pt idx="6">
                  <c:v>1.4000000000000002E-2</c:v>
                </c:pt>
                <c:pt idx="7">
                  <c:v>3.1000000000000028E-2</c:v>
                </c:pt>
                <c:pt idx="8">
                  <c:v>1.0999999999999998E-2</c:v>
                </c:pt>
                <c:pt idx="9">
                  <c:v>5.8000000000000024E-2</c:v>
                </c:pt>
                <c:pt idx="10">
                  <c:v>3.2000000000000042E-2</c:v>
                </c:pt>
                <c:pt idx="11">
                  <c:v>4.0000000000000022E-2</c:v>
                </c:pt>
                <c:pt idx="12">
                  <c:v>6.1000000000000019E-2</c:v>
                </c:pt>
                <c:pt idx="13">
                  <c:v>5.1000000000000004E-2</c:v>
                </c:pt>
                <c:pt idx="14">
                  <c:v>-1.0000000000000013E-3</c:v>
                </c:pt>
                <c:pt idx="15">
                  <c:v>7.5000000000000039E-2</c:v>
                </c:pt>
                <c:pt idx="16">
                  <c:v>4.0000000000000022E-2</c:v>
                </c:pt>
                <c:pt idx="17">
                  <c:v>1.900000000000002E-2</c:v>
                </c:pt>
                <c:pt idx="18">
                  <c:v>3.0000000000000016E-2</c:v>
                </c:pt>
                <c:pt idx="19">
                  <c:v>5.0000000000000053E-3</c:v>
                </c:pt>
                <c:pt idx="20">
                  <c:v>-3.8000000000000006E-2</c:v>
                </c:pt>
                <c:pt idx="21">
                  <c:v>-3.6000000000000011E-2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51328"/>
        <c:axId val="305749368"/>
      </c:barChart>
      <c:lineChart>
        <c:grouping val="standard"/>
        <c:varyColors val="0"/>
        <c:ser>
          <c:idx val="1"/>
          <c:order val="1"/>
          <c:tx>
            <c:strRef>
              <c:f>PIB!$D$1</c:f>
              <c:strCache>
                <c:ptCount val="1"/>
                <c:pt idx="0">
                  <c:v>Média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0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1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2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3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4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5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6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7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8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20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cat>
            <c:numRef>
              <c:f>PIB!$A$2:$A$22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PIB!$D$2:$D$22</c:f>
              <c:numCache>
                <c:formatCode>0.0%</c:formatCode>
                <c:ptCount val="21"/>
                <c:pt idx="0">
                  <c:v>2.4000000000000011E-2</c:v>
                </c:pt>
                <c:pt idx="1">
                  <c:v>2.4000000000000011E-2</c:v>
                </c:pt>
                <c:pt idx="2">
                  <c:v>2.4000000000000011E-2</c:v>
                </c:pt>
                <c:pt idx="3">
                  <c:v>2.4000000000000011E-2</c:v>
                </c:pt>
                <c:pt idx="4">
                  <c:v>2.4000000000000011E-2</c:v>
                </c:pt>
                <c:pt idx="5">
                  <c:v>2.4000000000000011E-2</c:v>
                </c:pt>
                <c:pt idx="6">
                  <c:v>2.4000000000000011E-2</c:v>
                </c:pt>
                <c:pt idx="7">
                  <c:v>2.4000000000000011E-2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4.1000000000000002E-2</c:v>
                </c:pt>
                <c:pt idx="11">
                  <c:v>4.1000000000000002E-2</c:v>
                </c:pt>
                <c:pt idx="12">
                  <c:v>4.1000000000000002E-2</c:v>
                </c:pt>
                <c:pt idx="13">
                  <c:v>4.1000000000000002E-2</c:v>
                </c:pt>
                <c:pt idx="14">
                  <c:v>4.1000000000000002E-2</c:v>
                </c:pt>
                <c:pt idx="15">
                  <c:v>4.1000000000000002E-2</c:v>
                </c:pt>
                <c:pt idx="16">
                  <c:v>2.4000000000000011E-2</c:v>
                </c:pt>
                <c:pt idx="17">
                  <c:v>2.4000000000000011E-2</c:v>
                </c:pt>
                <c:pt idx="18">
                  <c:v>2.4000000000000011E-2</c:v>
                </c:pt>
                <c:pt idx="19">
                  <c:v>2.4000000000000011E-2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751328"/>
        <c:axId val="305749368"/>
      </c:lineChart>
      <c:catAx>
        <c:axId val="3057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600000"/>
          <a:lstStyle/>
          <a:p>
            <a:pPr>
              <a:defRPr sz="1400"/>
            </a:pPr>
            <a:endParaRPr lang="pt-BR"/>
          </a:p>
        </c:txPr>
        <c:crossAx val="305749368"/>
        <c:crosses val="autoZero"/>
        <c:auto val="1"/>
        <c:lblAlgn val="ctr"/>
        <c:lblOffset val="100"/>
        <c:noMultiLvlLbl val="0"/>
      </c:catAx>
      <c:valAx>
        <c:axId val="3057493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05751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0"/>
          <c:tx>
            <c:strRef>
              <c:f>PMC!$J$6</c:f>
              <c:strCache>
                <c:ptCount val="1"/>
                <c:pt idx="0">
                  <c:v>dez/16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PMC!$A$7:$A$19</c:f>
              <c:strCache>
                <c:ptCount val="13"/>
                <c:pt idx="0">
                  <c:v>Brasil</c:v>
                </c:pt>
                <c:pt idx="1">
                  <c:v>Ceará</c:v>
                </c:pt>
                <c:pt idx="2">
                  <c:v>Pernambuco</c:v>
                </c:pt>
                <c:pt idx="3">
                  <c:v>Bahia</c:v>
                </c:pt>
                <c:pt idx="4">
                  <c:v>Minas Gerais</c:v>
                </c:pt>
                <c:pt idx="5">
                  <c:v>Espírito Santo</c:v>
                </c:pt>
                <c:pt idx="6">
                  <c:v>Rio de Janeiro</c:v>
                </c:pt>
                <c:pt idx="7">
                  <c:v>São Paulo</c:v>
                </c:pt>
                <c:pt idx="8">
                  <c:v>Paraná</c:v>
                </c:pt>
                <c:pt idx="9">
                  <c:v>Santa Catarina</c:v>
                </c:pt>
                <c:pt idx="10">
                  <c:v>Rio Grande do Sul</c:v>
                </c:pt>
                <c:pt idx="11">
                  <c:v>Goiás</c:v>
                </c:pt>
                <c:pt idx="12">
                  <c:v>Distrito Federal</c:v>
                </c:pt>
              </c:strCache>
            </c:strRef>
          </c:cat>
          <c:val>
            <c:numRef>
              <c:f>PMC!$J$7:$J$19</c:f>
              <c:numCache>
                <c:formatCode>General</c:formatCode>
                <c:ptCount val="13"/>
                <c:pt idx="0">
                  <c:v>8.9</c:v>
                </c:pt>
                <c:pt idx="1">
                  <c:v>8</c:v>
                </c:pt>
                <c:pt idx="2">
                  <c:v>9.2000000000000011</c:v>
                </c:pt>
                <c:pt idx="3">
                  <c:v>2.8</c:v>
                </c:pt>
                <c:pt idx="4">
                  <c:v>13.7</c:v>
                </c:pt>
                <c:pt idx="5">
                  <c:v>11.1</c:v>
                </c:pt>
                <c:pt idx="6">
                  <c:v>9.1</c:v>
                </c:pt>
                <c:pt idx="7">
                  <c:v>10.200000000000001</c:v>
                </c:pt>
                <c:pt idx="8">
                  <c:v>8.1</c:v>
                </c:pt>
                <c:pt idx="9">
                  <c:v>10.200000000000001</c:v>
                </c:pt>
                <c:pt idx="10">
                  <c:v>12.5</c:v>
                </c:pt>
                <c:pt idx="11">
                  <c:v>5.9</c:v>
                </c:pt>
                <c:pt idx="1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33792"/>
        <c:axId val="373730264"/>
      </c:barChart>
      <c:catAx>
        <c:axId val="373733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pt-BR"/>
          </a:p>
        </c:txPr>
        <c:crossAx val="373730264"/>
        <c:crosses val="autoZero"/>
        <c:auto val="1"/>
        <c:lblAlgn val="ctr"/>
        <c:lblOffset val="100"/>
        <c:noMultiLvlLbl val="0"/>
      </c:catAx>
      <c:valAx>
        <c:axId val="37373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3733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0"/>
          <c:tx>
            <c:strRef>
              <c:f>PMC!$K$6</c:f>
              <c:strCache>
                <c:ptCount val="1"/>
                <c:pt idx="0">
                  <c:v>mai/17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PMC!$A$7:$A$19</c:f>
              <c:strCache>
                <c:ptCount val="13"/>
                <c:pt idx="0">
                  <c:v>Brasil</c:v>
                </c:pt>
                <c:pt idx="1">
                  <c:v>Ceará</c:v>
                </c:pt>
                <c:pt idx="2">
                  <c:v>Pernambuco</c:v>
                </c:pt>
                <c:pt idx="3">
                  <c:v>Bahia</c:v>
                </c:pt>
                <c:pt idx="4">
                  <c:v>Minas Gerais</c:v>
                </c:pt>
                <c:pt idx="5">
                  <c:v>Espírito Santo</c:v>
                </c:pt>
                <c:pt idx="6">
                  <c:v>Rio de Janeiro</c:v>
                </c:pt>
                <c:pt idx="7">
                  <c:v>São Paulo</c:v>
                </c:pt>
                <c:pt idx="8">
                  <c:v>Paraná</c:v>
                </c:pt>
                <c:pt idx="9">
                  <c:v>Santa Catarina</c:v>
                </c:pt>
                <c:pt idx="10">
                  <c:v>Rio Grande do Sul</c:v>
                </c:pt>
                <c:pt idx="11">
                  <c:v>Goiás</c:v>
                </c:pt>
                <c:pt idx="12">
                  <c:v>Distrito Federal</c:v>
                </c:pt>
              </c:strCache>
            </c:strRef>
          </c:cat>
          <c:val>
            <c:numRef>
              <c:f>PMC!$K$7:$K$19</c:f>
              <c:numCache>
                <c:formatCode>General</c:formatCode>
                <c:ptCount val="13"/>
                <c:pt idx="0">
                  <c:v>8.3000000000000007</c:v>
                </c:pt>
                <c:pt idx="1">
                  <c:v>20.8</c:v>
                </c:pt>
                <c:pt idx="2">
                  <c:v>-4.7</c:v>
                </c:pt>
                <c:pt idx="3">
                  <c:v>3.9</c:v>
                </c:pt>
                <c:pt idx="4">
                  <c:v>3.6</c:v>
                </c:pt>
                <c:pt idx="5">
                  <c:v>12.3</c:v>
                </c:pt>
                <c:pt idx="6">
                  <c:v>8.5</c:v>
                </c:pt>
                <c:pt idx="7">
                  <c:v>12.4</c:v>
                </c:pt>
                <c:pt idx="8">
                  <c:v>10.200000000000001</c:v>
                </c:pt>
                <c:pt idx="9">
                  <c:v>7.8</c:v>
                </c:pt>
                <c:pt idx="10">
                  <c:v>8</c:v>
                </c:pt>
                <c:pt idx="11">
                  <c:v>8.1</c:v>
                </c:pt>
                <c:pt idx="12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31048"/>
        <c:axId val="373727912"/>
      </c:barChart>
      <c:catAx>
        <c:axId val="373731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pt-BR"/>
          </a:p>
        </c:txPr>
        <c:crossAx val="373727912"/>
        <c:crosses val="autoZero"/>
        <c:auto val="1"/>
        <c:lblAlgn val="ctr"/>
        <c:lblOffset val="100"/>
        <c:noMultiLvlLbl val="0"/>
      </c:catAx>
      <c:valAx>
        <c:axId val="37372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3731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MERCADO FARMACÊUTICO - BRASIL  (Canal Farmácia)
Vendas em Reais (R$), em Dólares (US$) e em Unidades (caixas) Período: 2003 a 2016</a:t>
            </a:r>
          </a:p>
        </c:rich>
      </c:tx>
      <c:layout>
        <c:manualLayout>
          <c:xMode val="edge"/>
          <c:yMode val="edge"/>
          <c:x val="0.1320540778246338"/>
          <c:y val="6.722727469132088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97291196388263"/>
          <c:y val="0.16806722689075634"/>
          <c:w val="0.65237020316027128"/>
          <c:h val="0.655462184873949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'[Vendas_Mercado_Total_IMS_Health_Compara_es_PMB_.xls]Dados comparativos - 1'!$B$5</c:f>
              <c:strCache>
                <c:ptCount val="1"/>
                <c:pt idx="0">
                  <c:v>Vendas em R$ (*)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'[Vendas_Mercado_Total_IMS_Health_Compara_es_PMB_.xls]Dados comparativos - 1'!$A$6:$A$19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'[Vendas_Mercado_Total_IMS_Health_Compara_es_PMB_.xls]Dados comparativos - 1'!$B$6:$B$19</c:f>
              <c:numCache>
                <c:formatCode>#,##0</c:formatCode>
                <c:ptCount val="14"/>
                <c:pt idx="0">
                  <c:v>14780035430</c:v>
                </c:pt>
                <c:pt idx="1">
                  <c:v>17254159949</c:v>
                </c:pt>
                <c:pt idx="2">
                  <c:v>19227311353</c:v>
                </c:pt>
                <c:pt idx="3">
                  <c:v>21452327098</c:v>
                </c:pt>
                <c:pt idx="4">
                  <c:v>23583331115</c:v>
                </c:pt>
                <c:pt idx="5">
                  <c:v>26398308322</c:v>
                </c:pt>
                <c:pt idx="6">
                  <c:v>30172360392</c:v>
                </c:pt>
                <c:pt idx="7">
                  <c:v>36233852159</c:v>
                </c:pt>
                <c:pt idx="8">
                  <c:v>42931385100.669998</c:v>
                </c:pt>
                <c:pt idx="9">
                  <c:v>49612916371</c:v>
                </c:pt>
                <c:pt idx="10">
                  <c:v>58040234401</c:v>
                </c:pt>
                <c:pt idx="11">
                  <c:v>65961646543</c:v>
                </c:pt>
                <c:pt idx="12">
                  <c:v>75488610373.610001</c:v>
                </c:pt>
                <c:pt idx="13">
                  <c:v>85350960109.149994</c:v>
                </c:pt>
              </c:numCache>
            </c:numRef>
          </c:val>
        </c:ser>
        <c:ser>
          <c:idx val="0"/>
          <c:order val="1"/>
          <c:tx>
            <c:strRef>
              <c:f>'[Vendas_Mercado_Total_IMS_Health_Compara_es_PMB_.xls]Dados comparativos - 1'!$E$5</c:f>
              <c:strCache>
                <c:ptCount val="1"/>
                <c:pt idx="0">
                  <c:v>Vendas em US$ (*)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'[Vendas_Mercado_Total_IMS_Health_Compara_es_PMB_.xls]Dados comparativos - 1'!$A$6:$A$19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'[Vendas_Mercado_Total_IMS_Health_Compara_es_PMB_.xls]Dados comparativos - 1'!$E$6:$E$19</c:f>
              <c:numCache>
                <c:formatCode>#,##0</c:formatCode>
                <c:ptCount val="14"/>
                <c:pt idx="0">
                  <c:v>4852551683</c:v>
                </c:pt>
                <c:pt idx="1">
                  <c:v>5903242169</c:v>
                </c:pt>
                <c:pt idx="2">
                  <c:v>7953595364</c:v>
                </c:pt>
                <c:pt idx="3">
                  <c:v>9868158578</c:v>
                </c:pt>
                <c:pt idx="4">
                  <c:v>12179582492</c:v>
                </c:pt>
                <c:pt idx="5">
                  <c:v>14648704823</c:v>
                </c:pt>
                <c:pt idx="6">
                  <c:v>15406961454</c:v>
                </c:pt>
                <c:pt idx="7">
                  <c:v>20632414296</c:v>
                </c:pt>
                <c:pt idx="8">
                  <c:v>25716828089.360001</c:v>
                </c:pt>
                <c:pt idx="9">
                  <c:v>25394509485</c:v>
                </c:pt>
                <c:pt idx="10">
                  <c:v>26910412191</c:v>
                </c:pt>
                <c:pt idx="11">
                  <c:v>28095596914</c:v>
                </c:pt>
                <c:pt idx="12">
                  <c:v>22871361117.880005</c:v>
                </c:pt>
                <c:pt idx="13">
                  <c:v>24710176970.419994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373728696"/>
        <c:axId val="373727520"/>
      </c:barChart>
      <c:lineChart>
        <c:grouping val="standard"/>
        <c:varyColors val="0"/>
        <c:ser>
          <c:idx val="2"/>
          <c:order val="2"/>
          <c:tx>
            <c:strRef>
              <c:f>'[Vendas_Mercado_Total_IMS_Health_Compara_es_PMB_.xls]Dados comparativos - 1'!$H$5</c:f>
              <c:strCache>
                <c:ptCount val="1"/>
                <c:pt idx="0">
                  <c:v>Vendas em Unidades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'[Vendas_Mercado_Total_IMS_Health_Compara_es_PMB_.xls]Dados comparativos - 1'!$A$9:$A$19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'[Vendas_Mercado_Total_IMS_Health_Compara_es_PMB_.xls]Dados comparativos - 1'!$H$6:$H$19</c:f>
              <c:numCache>
                <c:formatCode>#,##0</c:formatCode>
                <c:ptCount val="14"/>
                <c:pt idx="0">
                  <c:v>1219059330</c:v>
                </c:pt>
                <c:pt idx="1">
                  <c:v>1332962885</c:v>
                </c:pt>
                <c:pt idx="2">
                  <c:v>1374337043</c:v>
                </c:pt>
                <c:pt idx="3">
                  <c:v>1436958119</c:v>
                </c:pt>
                <c:pt idx="4">
                  <c:v>1517566838</c:v>
                </c:pt>
                <c:pt idx="5">
                  <c:v>1632054560</c:v>
                </c:pt>
                <c:pt idx="6">
                  <c:v>1767001730</c:v>
                </c:pt>
                <c:pt idx="7">
                  <c:v>2069607123</c:v>
                </c:pt>
                <c:pt idx="8">
                  <c:v>2340535661</c:v>
                </c:pt>
                <c:pt idx="9">
                  <c:v>2587868310</c:v>
                </c:pt>
                <c:pt idx="10">
                  <c:v>2892872673</c:v>
                </c:pt>
                <c:pt idx="11">
                  <c:v>3159578827</c:v>
                </c:pt>
                <c:pt idx="12">
                  <c:v>3398311173</c:v>
                </c:pt>
                <c:pt idx="13">
                  <c:v>3552948394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730656"/>
        <c:axId val="302353768"/>
      </c:lineChart>
      <c:catAx>
        <c:axId val="3737286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3727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372752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Vendas em R$ e US$</a:t>
                </a:r>
              </a:p>
            </c:rich>
          </c:tx>
          <c:layout>
            <c:manualLayout>
              <c:xMode val="edge"/>
              <c:yMode val="edge"/>
              <c:x val="2.2573334440055891E-2"/>
              <c:y val="0.3764704361494073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3728696"/>
        <c:crosses val="autoZero"/>
        <c:crossBetween val="between"/>
        <c:majorUnit val="5000000000"/>
      </c:valAx>
      <c:catAx>
        <c:axId val="37373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2353768"/>
        <c:crosses val="autoZero"/>
        <c:auto val="0"/>
        <c:lblAlgn val="ctr"/>
        <c:lblOffset val="100"/>
        <c:noMultiLvlLbl val="0"/>
      </c:catAx>
      <c:valAx>
        <c:axId val="302353768"/>
        <c:scaling>
          <c:orientation val="minMax"/>
          <c:max val="370000000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Vendas em Unidades</a:t>
                </a:r>
              </a:p>
            </c:rich>
          </c:tx>
          <c:layout>
            <c:manualLayout>
              <c:xMode val="edge"/>
              <c:yMode val="edge"/>
              <c:x val="0.96275395060703661"/>
              <c:y val="0.3798318884271265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3730656"/>
        <c:crosses val="max"/>
        <c:crossBetween val="between"/>
        <c:majorUnit val="500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493209710205988"/>
          <c:y val="0.19796956382225928"/>
          <c:w val="0.29298647887900142"/>
          <c:h val="0.189509265509750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MERCADO FARMACÊUTICO - BRASIL  (Canal Farmácia)
Vendas de GENÉRICOS em Reais (R$), em Dólares (US$) e em Unidades (caixas) Período: 2003 a 2016</a:t>
            </a:r>
          </a:p>
        </c:rich>
      </c:tx>
      <c:layout>
        <c:manualLayout>
          <c:xMode val="edge"/>
          <c:yMode val="edge"/>
          <c:x val="0.14559814983897432"/>
          <c:y val="6.722727469132088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607223476297978"/>
          <c:y val="0.16806722689075634"/>
          <c:w val="0.66027088036117443"/>
          <c:h val="0.655462184873949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'[Gen_ricos_IMS_Health_Compara_es_PMB_.xls]Dados comparativos - 1'!$B$5</c:f>
              <c:strCache>
                <c:ptCount val="1"/>
                <c:pt idx="0">
                  <c:v>Vendas em R$ (**)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'[Gen_ricos_IMS_Health_Compara_es_PMB_.xls]Dados comparativos - 1'!$A$6:$A$19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'[Gen_ricos_IMS_Health_Compara_es_PMB_.xls]Dados comparativos - 1'!$B$6:$B$19</c:f>
              <c:numCache>
                <c:formatCode>#,##0</c:formatCode>
                <c:ptCount val="14"/>
                <c:pt idx="0">
                  <c:v>943708036</c:v>
                </c:pt>
                <c:pt idx="1">
                  <c:v>1311512214</c:v>
                </c:pt>
                <c:pt idx="2">
                  <c:v>1725911154</c:v>
                </c:pt>
                <c:pt idx="3">
                  <c:v>2301764186</c:v>
                </c:pt>
                <c:pt idx="4">
                  <c:v>2942273144</c:v>
                </c:pt>
                <c:pt idx="5">
                  <c:v>3661575776</c:v>
                </c:pt>
                <c:pt idx="6">
                  <c:v>4524654772</c:v>
                </c:pt>
                <c:pt idx="7">
                  <c:v>6224074523</c:v>
                </c:pt>
                <c:pt idx="8">
                  <c:v>8792976612.2799988</c:v>
                </c:pt>
                <c:pt idx="9">
                  <c:v>11148131315</c:v>
                </c:pt>
                <c:pt idx="10">
                  <c:v>13723097022</c:v>
                </c:pt>
                <c:pt idx="11">
                  <c:v>16258913101</c:v>
                </c:pt>
                <c:pt idx="12">
                  <c:v>19754838843.720001</c:v>
                </c:pt>
                <c:pt idx="13">
                  <c:v>22680531659.640003</c:v>
                </c:pt>
              </c:numCache>
            </c:numRef>
          </c:val>
        </c:ser>
        <c:ser>
          <c:idx val="0"/>
          <c:order val="1"/>
          <c:tx>
            <c:strRef>
              <c:f>'[Gen_ricos_IMS_Health_Compara_es_PMB_.xls]Dados comparativos - 1'!$E$5</c:f>
              <c:strCache>
                <c:ptCount val="1"/>
                <c:pt idx="0">
                  <c:v>Vendas em US$ (**)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'[Gen_ricos_IMS_Health_Compara_es_PMB_.xls]Dados comparativos - 1'!$A$6:$A$19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'[Gen_ricos_IMS_Health_Compara_es_PMB_.xls]Dados comparativos - 1'!$E$6:$E$19</c:f>
              <c:numCache>
                <c:formatCode>#,##0</c:formatCode>
                <c:ptCount val="14"/>
                <c:pt idx="0">
                  <c:v>311652089</c:v>
                </c:pt>
                <c:pt idx="1">
                  <c:v>448765456</c:v>
                </c:pt>
                <c:pt idx="2">
                  <c:v>716430935</c:v>
                </c:pt>
                <c:pt idx="3">
                  <c:v>1059338949</c:v>
                </c:pt>
                <c:pt idx="4">
                  <c:v>1522885284</c:v>
                </c:pt>
                <c:pt idx="5">
                  <c:v>2025808920</c:v>
                </c:pt>
                <c:pt idx="6">
                  <c:v>2319013336</c:v>
                </c:pt>
                <c:pt idx="7">
                  <c:v>3547732807</c:v>
                </c:pt>
                <c:pt idx="8">
                  <c:v>5260173479.0699987</c:v>
                </c:pt>
                <c:pt idx="9">
                  <c:v>5696295535</c:v>
                </c:pt>
                <c:pt idx="10">
                  <c:v>6358755054</c:v>
                </c:pt>
                <c:pt idx="11">
                  <c:v>6923537028</c:v>
                </c:pt>
                <c:pt idx="12">
                  <c:v>5973995990.6100035</c:v>
                </c:pt>
                <c:pt idx="13">
                  <c:v>6566059300.5500002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374738912"/>
        <c:axId val="374737736"/>
      </c:barChart>
      <c:lineChart>
        <c:grouping val="standard"/>
        <c:varyColors val="0"/>
        <c:ser>
          <c:idx val="2"/>
          <c:order val="2"/>
          <c:tx>
            <c:strRef>
              <c:f>'[Gen_ricos_IMS_Health_Compara_es_PMB_.xls]Dados comparativos - 1'!$H$5</c:f>
              <c:strCache>
                <c:ptCount val="1"/>
                <c:pt idx="0">
                  <c:v>Vendas em Unidades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FF00"/>
              </a:solidFill>
              <a:ln>
                <a:solidFill>
                  <a:srgbClr val="FFFF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'[Gen_ricos_IMS_Health_Compara_es_PMB_.xls]Dados comparativos - 1'!$A$9:$A$19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'[Gen_ricos_IMS_Health_Compara_es_PMB_.xls]Dados comparativos - 1'!$H$6:$H$19</c:f>
              <c:numCache>
                <c:formatCode>#,##0</c:formatCode>
                <c:ptCount val="14"/>
                <c:pt idx="0">
                  <c:v>94953095</c:v>
                </c:pt>
                <c:pt idx="1">
                  <c:v>124663760</c:v>
                </c:pt>
                <c:pt idx="2">
                  <c:v>157132485</c:v>
                </c:pt>
                <c:pt idx="3">
                  <c:v>194941941</c:v>
                </c:pt>
                <c:pt idx="4">
                  <c:v>233039305</c:v>
                </c:pt>
                <c:pt idx="5">
                  <c:v>277220267</c:v>
                </c:pt>
                <c:pt idx="6">
                  <c:v>329961141</c:v>
                </c:pt>
                <c:pt idx="7">
                  <c:v>438777948</c:v>
                </c:pt>
                <c:pt idx="8">
                  <c:v>582715148</c:v>
                </c:pt>
                <c:pt idx="9">
                  <c:v>680090021</c:v>
                </c:pt>
                <c:pt idx="10">
                  <c:v>788663244</c:v>
                </c:pt>
                <c:pt idx="11">
                  <c:v>872044904</c:v>
                </c:pt>
                <c:pt idx="12">
                  <c:v>977967613</c:v>
                </c:pt>
                <c:pt idx="13">
                  <c:v>1095802550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40088"/>
        <c:axId val="374734208"/>
      </c:lineChart>
      <c:catAx>
        <c:axId val="3747389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4737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473773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Vendas em R$ e US$</a:t>
                </a:r>
              </a:p>
            </c:rich>
          </c:tx>
          <c:layout>
            <c:manualLayout>
              <c:xMode val="edge"/>
              <c:yMode val="edge"/>
              <c:x val="2.2573334440055891E-2"/>
              <c:y val="0.3764704361494073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4738912"/>
        <c:crosses val="autoZero"/>
        <c:crossBetween val="between"/>
        <c:majorUnit val="1000000000"/>
      </c:valAx>
      <c:catAx>
        <c:axId val="374740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4734208"/>
        <c:crosses val="autoZero"/>
        <c:auto val="0"/>
        <c:lblAlgn val="ctr"/>
        <c:lblOffset val="100"/>
        <c:noMultiLvlLbl val="0"/>
      </c:catAx>
      <c:valAx>
        <c:axId val="374734208"/>
        <c:scaling>
          <c:orientation val="minMax"/>
          <c:max val="11000000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Vendas em Unidades</a:t>
                </a:r>
              </a:p>
            </c:rich>
          </c:tx>
          <c:layout>
            <c:manualLayout>
              <c:xMode val="edge"/>
              <c:yMode val="edge"/>
              <c:x val="0.96275395060703661"/>
              <c:y val="0.3798318884271265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74740088"/>
        <c:crosses val="max"/>
        <c:crossBetween val="between"/>
        <c:majorUnit val="100000000"/>
        <c:minorUnit val="20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435397172672741"/>
          <c:y val="0.17323060674727175"/>
          <c:w val="0.2885200685819152"/>
          <c:h val="0.244535470741446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BC!$B$5</c:f>
              <c:strCache>
                <c:ptCount val="1"/>
                <c:pt idx="0">
                  <c:v>Exportações (US$ bilhões)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BC!$A$12:$A$25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BC!$C$12:$C$25</c:f>
              <c:numCache>
                <c:formatCode>#,##0.00</c:formatCode>
                <c:ptCount val="14"/>
                <c:pt idx="0">
                  <c:v>0.28074899700000017</c:v>
                </c:pt>
                <c:pt idx="1">
                  <c:v>0.35261936600000021</c:v>
                </c:pt>
                <c:pt idx="2">
                  <c:v>0.47449446700000025</c:v>
                </c:pt>
                <c:pt idx="3">
                  <c:v>0.62212869000000048</c:v>
                </c:pt>
                <c:pt idx="4">
                  <c:v>0.74567181200000088</c:v>
                </c:pt>
                <c:pt idx="5">
                  <c:v>0.96145647599999962</c:v>
                </c:pt>
                <c:pt idx="6">
                  <c:v>1.0785600499999999</c:v>
                </c:pt>
                <c:pt idx="7">
                  <c:v>1.2761901640000006</c:v>
                </c:pt>
                <c:pt idx="8">
                  <c:v>1.4533454669999999</c:v>
                </c:pt>
                <c:pt idx="9">
                  <c:v>1.4947720979999994</c:v>
                </c:pt>
                <c:pt idx="10">
                  <c:v>1.5160227079999993</c:v>
                </c:pt>
                <c:pt idx="11">
                  <c:v>1.569853333</c:v>
                </c:pt>
                <c:pt idx="12">
                  <c:v>1.330855613</c:v>
                </c:pt>
                <c:pt idx="13">
                  <c:v>1.2012932129999985</c:v>
                </c:pt>
              </c:numCache>
            </c:numRef>
          </c:val>
        </c:ser>
        <c:ser>
          <c:idx val="1"/>
          <c:order val="1"/>
          <c:tx>
            <c:strRef>
              <c:f>BC!$G$5</c:f>
              <c:strCache>
                <c:ptCount val="1"/>
                <c:pt idx="0">
                  <c:v>Importações (US$ bilhões)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BC!$A$12:$A$25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BC!$H$12:$H$25</c:f>
              <c:numCache>
                <c:formatCode>#,##0.00</c:formatCode>
                <c:ptCount val="14"/>
                <c:pt idx="0">
                  <c:v>1.5122308879999993</c:v>
                </c:pt>
                <c:pt idx="1">
                  <c:v>1.7850646899999989</c:v>
                </c:pt>
                <c:pt idx="2">
                  <c:v>2.0371565410000012</c:v>
                </c:pt>
                <c:pt idx="3">
                  <c:v>2.6094547339999998</c:v>
                </c:pt>
                <c:pt idx="4">
                  <c:v>3.5162664789999987</c:v>
                </c:pt>
                <c:pt idx="5">
                  <c:v>4.2803152950000003</c:v>
                </c:pt>
                <c:pt idx="6">
                  <c:v>4.4779890669999967</c:v>
                </c:pt>
                <c:pt idx="7">
                  <c:v>6.0927904599999971</c:v>
                </c:pt>
                <c:pt idx="8">
                  <c:v>6.4992281430000043</c:v>
                </c:pt>
                <c:pt idx="9">
                  <c:v>6.8408532699999967</c:v>
                </c:pt>
                <c:pt idx="10">
                  <c:v>7.421419803</c:v>
                </c:pt>
                <c:pt idx="11">
                  <c:v>7.4266790470000004</c:v>
                </c:pt>
                <c:pt idx="12">
                  <c:v>6.4636640960000014</c:v>
                </c:pt>
                <c:pt idx="13">
                  <c:v>6.3894988939999999</c:v>
                </c:pt>
              </c:numCache>
            </c:numRef>
          </c:val>
        </c:ser>
        <c:ser>
          <c:idx val="2"/>
          <c:order val="2"/>
          <c:tx>
            <c:strRef>
              <c:f>BC!$L$5</c:f>
              <c:strCache>
                <c:ptCount val="1"/>
                <c:pt idx="0">
                  <c:v>Saldo (US$ bilhões)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BC!$A$12:$A$25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BC!$L$12:$L$25</c:f>
              <c:numCache>
                <c:formatCode>#,##0.00</c:formatCode>
                <c:ptCount val="14"/>
                <c:pt idx="0">
                  <c:v>-1.2314818909999994</c:v>
                </c:pt>
                <c:pt idx="1">
                  <c:v>-1.4324453240000001</c:v>
                </c:pt>
                <c:pt idx="2">
                  <c:v>-1.5626620739999999</c:v>
                </c:pt>
                <c:pt idx="3">
                  <c:v>-1.9873260439999998</c:v>
                </c:pt>
                <c:pt idx="4">
                  <c:v>-2.7705946670000015</c:v>
                </c:pt>
                <c:pt idx="5">
                  <c:v>-3.3188588189999986</c:v>
                </c:pt>
                <c:pt idx="6">
                  <c:v>-3.3994290169999997</c:v>
                </c:pt>
                <c:pt idx="7">
                  <c:v>-4.8166002959999998</c:v>
                </c:pt>
                <c:pt idx="8">
                  <c:v>-5.0458826759999971</c:v>
                </c:pt>
                <c:pt idx="9">
                  <c:v>-5.3460811719999972</c:v>
                </c:pt>
                <c:pt idx="10">
                  <c:v>-5.9053970950000032</c:v>
                </c:pt>
                <c:pt idx="11">
                  <c:v>-5.8568257140000002</c:v>
                </c:pt>
                <c:pt idx="12">
                  <c:v>-5.1328084829999998</c:v>
                </c:pt>
                <c:pt idx="13">
                  <c:v>-5.1882056809999995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39696"/>
        <c:axId val="374738520"/>
      </c:barChart>
      <c:catAx>
        <c:axId val="37473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100000"/>
          <a:lstStyle/>
          <a:p>
            <a:pPr>
              <a:defRPr sz="1400"/>
            </a:pPr>
            <a:endParaRPr lang="pt-BR"/>
          </a:p>
        </c:txPr>
        <c:crossAx val="374738520"/>
        <c:crosses val="autoZero"/>
        <c:auto val="1"/>
        <c:lblAlgn val="ctr"/>
        <c:lblOffset val="100"/>
        <c:noMultiLvlLbl val="0"/>
      </c:catAx>
      <c:valAx>
        <c:axId val="37473852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374739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Desemprego!$B$1</c:f>
              <c:strCache>
                <c:ptCount val="1"/>
                <c:pt idx="0">
                  <c:v>Seade/PED - RMSP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Desemprego!$A$2:$A$16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mmm\-yy">
                  <c:v>42887</c:v>
                </c:pt>
              </c:numCache>
            </c:numRef>
          </c:cat>
          <c:val>
            <c:numRef>
              <c:f>Desemprego!$B$2:$B$16</c:f>
              <c:numCache>
                <c:formatCode>0.0%</c:formatCode>
                <c:ptCount val="15"/>
                <c:pt idx="0">
                  <c:v>0.191</c:v>
                </c:pt>
                <c:pt idx="1">
                  <c:v>0.17100000000000001</c:v>
                </c:pt>
                <c:pt idx="2">
                  <c:v>0.158</c:v>
                </c:pt>
                <c:pt idx="3">
                  <c:v>0.14199999999999999</c:v>
                </c:pt>
                <c:pt idx="4">
                  <c:v>0.13500000000000001</c:v>
                </c:pt>
                <c:pt idx="5">
                  <c:v>0.11799999999999999</c:v>
                </c:pt>
                <c:pt idx="6">
                  <c:v>0.11899999999999999</c:v>
                </c:pt>
                <c:pt idx="7">
                  <c:v>0.10100000000000001</c:v>
                </c:pt>
                <c:pt idx="8">
                  <c:v>0.09</c:v>
                </c:pt>
                <c:pt idx="9">
                  <c:v>0.1</c:v>
                </c:pt>
                <c:pt idx="10">
                  <c:v>9.2999999999999999E-2</c:v>
                </c:pt>
                <c:pt idx="11">
                  <c:v>9.9000000000000005E-2</c:v>
                </c:pt>
                <c:pt idx="12">
                  <c:v>0.13900000000000001</c:v>
                </c:pt>
                <c:pt idx="13">
                  <c:v>0.16200000000000001</c:v>
                </c:pt>
                <c:pt idx="14">
                  <c:v>0.186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Desemprego!$D$1</c:f>
              <c:strCache>
                <c:ptCount val="1"/>
                <c:pt idx="0">
                  <c:v>PNAD Contínua trimestral - Brasil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Desemprego!$A$2:$A$16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mmm\-yy">
                  <c:v>42887</c:v>
                </c:pt>
              </c:numCache>
            </c:numRef>
          </c:cat>
          <c:val>
            <c:numRef>
              <c:f>Desemprego!$D$2:$D$16</c:f>
              <c:numCache>
                <c:formatCode>General</c:formatCode>
                <c:ptCount val="15"/>
                <c:pt idx="9" formatCode="0.0%">
                  <c:v>6.9000000000000006E-2</c:v>
                </c:pt>
                <c:pt idx="10" formatCode="0.0%">
                  <c:v>6.2E-2</c:v>
                </c:pt>
                <c:pt idx="11" formatCode="0.0%">
                  <c:v>6.5000000000000002E-2</c:v>
                </c:pt>
                <c:pt idx="12" formatCode="0.0%">
                  <c:v>0.09</c:v>
                </c:pt>
                <c:pt idx="13" formatCode="0.0%">
                  <c:v>0.12</c:v>
                </c:pt>
                <c:pt idx="14" formatCode="0.0%">
                  <c:v>0.13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Desemprego!$C$1</c:f>
              <c:strCache>
                <c:ptCount val="1"/>
                <c:pt idx="0">
                  <c:v>IBGE/PME - RMs</c:v>
                </c:pt>
              </c:strCache>
            </c:strRef>
          </c:tx>
          <c:spPr>
            <a:ln w="2857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6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Desemprego!$A$2:$A$16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mmm\-yy">
                  <c:v>42887</c:v>
                </c:pt>
              </c:numCache>
            </c:numRef>
          </c:cat>
          <c:val>
            <c:numRef>
              <c:f>Desemprego!$C$2:$C$16</c:f>
              <c:numCache>
                <c:formatCode>0.0%</c:formatCode>
                <c:ptCount val="15"/>
                <c:pt idx="0">
                  <c:v>0.109</c:v>
                </c:pt>
                <c:pt idx="1">
                  <c:v>9.6000000000000002E-2</c:v>
                </c:pt>
                <c:pt idx="2">
                  <c:v>8.3000000000000004E-2</c:v>
                </c:pt>
                <c:pt idx="3">
                  <c:v>8.4000000000000005E-2</c:v>
                </c:pt>
                <c:pt idx="4">
                  <c:v>7.3999999999999996E-2</c:v>
                </c:pt>
                <c:pt idx="5">
                  <c:v>6.8000000000000005E-2</c:v>
                </c:pt>
                <c:pt idx="6">
                  <c:v>6.8000000000000005E-2</c:v>
                </c:pt>
                <c:pt idx="7">
                  <c:v>5.2999999999999999E-2</c:v>
                </c:pt>
                <c:pt idx="8">
                  <c:v>4.7E-2</c:v>
                </c:pt>
                <c:pt idx="9">
                  <c:v>4.5999999999999999E-2</c:v>
                </c:pt>
                <c:pt idx="10">
                  <c:v>4.2999999999999997E-2</c:v>
                </c:pt>
                <c:pt idx="11">
                  <c:v>4.2999999999999997E-2</c:v>
                </c:pt>
                <c:pt idx="12">
                  <c:v>6.9000000000000006E-2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33816"/>
        <c:axId val="374735384"/>
      </c:lineChart>
      <c:catAx>
        <c:axId val="374733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/>
            </a:pPr>
            <a:endParaRPr lang="pt-BR"/>
          </a:p>
        </c:txPr>
        <c:crossAx val="374735384"/>
        <c:crosses val="autoZero"/>
        <c:auto val="1"/>
        <c:lblAlgn val="ctr"/>
        <c:lblOffset val="100"/>
        <c:noMultiLvlLbl val="0"/>
      </c:catAx>
      <c:valAx>
        <c:axId val="3747353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74733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'Boletim Inflação'!$C$1</c:f>
              <c:strCache>
                <c:ptCount val="1"/>
                <c:pt idx="0">
                  <c:v>INPC-IBGE Doze Meses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Inflação'!$A$2:$A$13</c:f>
              <c:numCache>
                <c:formatCode>mmm/yy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'Boletim Inflação'!$C$2:$C$13</c:f>
              <c:numCache>
                <c:formatCode>0.00%</c:formatCode>
                <c:ptCount val="12"/>
                <c:pt idx="0">
                  <c:v>0.11309062187532316</c:v>
                </c:pt>
                <c:pt idx="1">
                  <c:v>0.11077993553097909</c:v>
                </c:pt>
                <c:pt idx="2">
                  <c:v>9.9071389269348664E-2</c:v>
                </c:pt>
                <c:pt idx="3">
                  <c:v>9.8307463172150278E-2</c:v>
                </c:pt>
                <c:pt idx="4">
                  <c:v>9.8200000000000065E-2</c:v>
                </c:pt>
                <c:pt idx="5">
                  <c:v>9.4900000000000026E-2</c:v>
                </c:pt>
                <c:pt idx="6">
                  <c:v>9.5582456701331683E-2</c:v>
                </c:pt>
                <c:pt idx="7">
                  <c:v>9.6238166899856745E-2</c:v>
                </c:pt>
                <c:pt idx="8">
                  <c:v>9.1548261300741882E-2</c:v>
                </c:pt>
                <c:pt idx="9">
                  <c:v>8.5049015922351534E-2</c:v>
                </c:pt>
                <c:pt idx="10">
                  <c:v>7.3888389114327671E-2</c:v>
                </c:pt>
                <c:pt idx="11">
                  <c:v>6.5799636133882733E-2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34992"/>
        <c:axId val="374735776"/>
      </c:barChart>
      <c:lineChart>
        <c:grouping val="standard"/>
        <c:varyColors val="0"/>
        <c:ser>
          <c:idx val="0"/>
          <c:order val="0"/>
          <c:tx>
            <c:strRef>
              <c:f>'Boletim Inflação'!$B$1</c:f>
              <c:strCache>
                <c:ptCount val="1"/>
                <c:pt idx="0">
                  <c:v>INPC-IBGE Mensal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Inflação'!$A$2:$A$13</c:f>
              <c:numCache>
                <c:formatCode>mmm/yy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'Boletim Inflação'!$B$2:$B$13</c:f>
              <c:numCache>
                <c:formatCode>0.00%</c:formatCode>
                <c:ptCount val="12"/>
                <c:pt idx="0">
                  <c:v>1.5100000000000011E-2</c:v>
                </c:pt>
                <c:pt idx="1">
                  <c:v>9.5000000000000067E-3</c:v>
                </c:pt>
                <c:pt idx="2">
                  <c:v>4.4000000000000046E-3</c:v>
                </c:pt>
                <c:pt idx="3">
                  <c:v>6.4000000000000046E-3</c:v>
                </c:pt>
                <c:pt idx="4">
                  <c:v>9.8000000000000153E-3</c:v>
                </c:pt>
                <c:pt idx="5">
                  <c:v>4.7000000000000045E-3</c:v>
                </c:pt>
                <c:pt idx="6">
                  <c:v>6.4000000000000046E-3</c:v>
                </c:pt>
                <c:pt idx="7">
                  <c:v>3.1000000000000029E-3</c:v>
                </c:pt>
                <c:pt idx="8">
                  <c:v>8.0000000000000091E-4</c:v>
                </c:pt>
                <c:pt idx="9">
                  <c:v>1.7000000000000014E-3</c:v>
                </c:pt>
                <c:pt idx="10">
                  <c:v>7.0000000000000064E-4</c:v>
                </c:pt>
                <c:pt idx="11">
                  <c:v>1.4000000000000011E-3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34992"/>
        <c:axId val="374735776"/>
      </c:lineChart>
      <c:dateAx>
        <c:axId val="374734992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 rot="-1500000"/>
          <a:lstStyle/>
          <a:p>
            <a:pPr>
              <a:defRPr sz="1200"/>
            </a:pPr>
            <a:endParaRPr lang="pt-BR"/>
          </a:p>
        </c:txPr>
        <c:crossAx val="374735776"/>
        <c:crosses val="autoZero"/>
        <c:auto val="1"/>
        <c:lblOffset val="100"/>
        <c:baseTimeUnit val="months"/>
      </c:dateAx>
      <c:valAx>
        <c:axId val="37473577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747349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885411165253321E-2"/>
          <c:y val="5.1579650104712486E-2"/>
          <c:w val="0.9100521587368019"/>
          <c:h val="0.752320625512942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'Boletim Inflação'!$C$19</c:f>
              <c:strCache>
                <c:ptCount val="1"/>
                <c:pt idx="0">
                  <c:v>INPC-IBGE Estimado Acumulado Doze Meses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Inflação'!$A$20:$A$31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'Boletim Inflação'!$C$20:$C$31</c:f>
              <c:numCache>
                <c:formatCode>0.00%</c:formatCode>
                <c:ptCount val="12"/>
                <c:pt idx="0">
                  <c:v>5.4355000000000001E-2</c:v>
                </c:pt>
                <c:pt idx="1">
                  <c:v>4.6899999999999997E-2</c:v>
                </c:pt>
                <c:pt idx="2">
                  <c:v>4.5699999999999998E-2</c:v>
                </c:pt>
                <c:pt idx="3">
                  <c:v>3.9899999999999998E-2</c:v>
                </c:pt>
                <c:pt idx="4">
                  <c:v>3.3485685966327727E-2</c:v>
                </c:pt>
                <c:pt idx="5">
                  <c:v>2.5565073065023425E-2</c:v>
                </c:pt>
                <c:pt idx="6">
                  <c:v>2.0775570040971969E-2</c:v>
                </c:pt>
                <c:pt idx="7">
                  <c:v>2.0673807946460121E-2</c:v>
                </c:pt>
                <c:pt idx="8">
                  <c:v>2.342742433480538E-2</c:v>
                </c:pt>
                <c:pt idx="9">
                  <c:v>2.5879481655763037E-2</c:v>
                </c:pt>
                <c:pt idx="10">
                  <c:v>2.9262515821311563E-2</c:v>
                </c:pt>
                <c:pt idx="11">
                  <c:v>3.285989829122804E-2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36560"/>
        <c:axId val="374736952"/>
      </c:barChart>
      <c:lineChart>
        <c:grouping val="standard"/>
        <c:varyColors val="0"/>
        <c:ser>
          <c:idx val="0"/>
          <c:order val="0"/>
          <c:tx>
            <c:strRef>
              <c:f>'Boletim Inflação'!$B$19</c:f>
              <c:strCache>
                <c:ptCount val="1"/>
                <c:pt idx="0">
                  <c:v>INPC-IBGE Mensal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'Boletim Inflação'!$A$20:$A$31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'Boletim Inflação'!$B$20:$B$31</c:f>
              <c:numCache>
                <c:formatCode>0.00%</c:formatCode>
                <c:ptCount val="12"/>
                <c:pt idx="0">
                  <c:v>4.1999999999999997E-3</c:v>
                </c:pt>
                <c:pt idx="1">
                  <c:v>2.3999999999999998E-3</c:v>
                </c:pt>
                <c:pt idx="2">
                  <c:v>3.2000000000000002E-3</c:v>
                </c:pt>
                <c:pt idx="3">
                  <c:v>8.0000000000000004E-4</c:v>
                </c:pt>
                <c:pt idx="4">
                  <c:v>3.5999999999999999E-3</c:v>
                </c:pt>
                <c:pt idx="5">
                  <c:v>-3.0000000000000001E-3</c:v>
                </c:pt>
                <c:pt idx="6">
                  <c:v>1.6999999999999999E-3</c:v>
                </c:pt>
                <c:pt idx="7">
                  <c:v>3.0000000000000001E-3</c:v>
                </c:pt>
                <c:pt idx="8">
                  <c:v>3.5000000000000001E-3</c:v>
                </c:pt>
                <c:pt idx="9">
                  <c:v>4.1000000000000003E-3</c:v>
                </c:pt>
                <c:pt idx="10">
                  <c:v>4.0000000000000001E-3</c:v>
                </c:pt>
                <c:pt idx="11">
                  <c:v>4.8999999999999998E-3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36560"/>
        <c:axId val="374736952"/>
      </c:lineChart>
      <c:dateAx>
        <c:axId val="374736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1500000"/>
          <a:lstStyle/>
          <a:p>
            <a:pPr>
              <a:defRPr sz="1200"/>
            </a:pPr>
            <a:endParaRPr lang="pt-BR"/>
          </a:p>
        </c:txPr>
        <c:crossAx val="374736952"/>
        <c:crosses val="autoZero"/>
        <c:auto val="1"/>
        <c:lblOffset val="100"/>
        <c:baseTimeUnit val="months"/>
      </c:dateAx>
      <c:valAx>
        <c:axId val="37473695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7473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17539781697029"/>
          <c:y val="0.88811654640730686"/>
          <c:w val="0.61308926790055362"/>
          <c:h val="8.400888913276084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60511513059891"/>
          <c:y val="2.346015781307844E-2"/>
          <c:w val="0.76959873397000034"/>
          <c:h val="0.7593121778953537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'[SAS reajustes 1996-2017.xlsx]síntese geral'!$G$3</c:f>
              <c:strCache>
                <c:ptCount val="1"/>
                <c:pt idx="0">
                  <c:v>Abaixo do INPC-IBGE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780 reaj.</c:v>
                  </c:pt>
                  <c:pt idx="19">
                    <c:v>753 reaj.</c:v>
                  </c:pt>
                  <c:pt idx="20">
                    <c:v>714 reaj.</c:v>
                  </c:pt>
                  <c:pt idx="21">
                    <c:v>270 reaj.</c:v>
                  </c:pt>
                </c:lvl>
              </c:multiLvlStrCache>
            </c:multiLvlStrRef>
          </c:cat>
          <c:val>
            <c:numRef>
              <c:f>'[SAS reajustes 1996-2017.xlsx]síntese geral'!$H$5:$H$26</c:f>
              <c:numCache>
                <c:formatCode>0.0</c:formatCode>
                <c:ptCount val="22"/>
                <c:pt idx="0">
                  <c:v>44.1558441558441</c:v>
                </c:pt>
                <c:pt idx="1">
                  <c:v>45.319148936170237</c:v>
                </c:pt>
                <c:pt idx="2">
                  <c:v>36.728395061728413</c:v>
                </c:pt>
                <c:pt idx="3">
                  <c:v>50.316455696202475</c:v>
                </c:pt>
                <c:pt idx="4">
                  <c:v>33.333333333333329</c:v>
                </c:pt>
                <c:pt idx="5">
                  <c:v>37.171717171717134</c:v>
                </c:pt>
                <c:pt idx="6">
                  <c:v>46.458333333333336</c:v>
                </c:pt>
                <c:pt idx="7">
                  <c:v>58.211678832116789</c:v>
                </c:pt>
                <c:pt idx="8">
                  <c:v>18.996960486322187</c:v>
                </c:pt>
                <c:pt idx="9">
                  <c:v>12.03125</c:v>
                </c:pt>
                <c:pt idx="10">
                  <c:v>3.0534351145038143</c:v>
                </c:pt>
                <c:pt idx="11">
                  <c:v>4.0559440559440558</c:v>
                </c:pt>
                <c:pt idx="12">
                  <c:v>11.519607843137262</c:v>
                </c:pt>
                <c:pt idx="13">
                  <c:v>8.8343558282208559</c:v>
                </c:pt>
                <c:pt idx="14">
                  <c:v>4.4776119402985071</c:v>
                </c:pt>
                <c:pt idx="15">
                  <c:v>5.9479553903345721</c:v>
                </c:pt>
                <c:pt idx="16">
                  <c:v>1.4962593516209477</c:v>
                </c:pt>
                <c:pt idx="17">
                  <c:v>6.3775510204081636</c:v>
                </c:pt>
                <c:pt idx="18">
                  <c:v>2.3076923076923097</c:v>
                </c:pt>
                <c:pt idx="19">
                  <c:v>18.725099601593612</c:v>
                </c:pt>
                <c:pt idx="20">
                  <c:v>36.694677871148428</c:v>
                </c:pt>
                <c:pt idx="21">
                  <c:v>9.259259259259272</c:v>
                </c:pt>
              </c:numCache>
            </c:numRef>
          </c:val>
        </c:ser>
        <c:ser>
          <c:idx val="1"/>
          <c:order val="1"/>
          <c:tx>
            <c:strRef>
              <c:f>'[SAS reajustes 1996-2017.xlsx]síntese geral'!$E$3</c:f>
              <c:strCache>
                <c:ptCount val="1"/>
                <c:pt idx="0">
                  <c:v>Igual ao INPC-IBGE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780 reaj.</c:v>
                  </c:pt>
                  <c:pt idx="19">
                    <c:v>753 reaj.</c:v>
                  </c:pt>
                  <c:pt idx="20">
                    <c:v>714 reaj.</c:v>
                  </c:pt>
                  <c:pt idx="21">
                    <c:v>270 reaj.</c:v>
                  </c:pt>
                </c:lvl>
              </c:multiLvlStrCache>
            </c:multiLvlStrRef>
          </c:cat>
          <c:val>
            <c:numRef>
              <c:f>'[SAS reajustes 1996-2017.xlsx]síntese geral'!$F$5:$F$26</c:f>
              <c:numCache>
                <c:formatCode>0.0</c:formatCode>
                <c:ptCount val="22"/>
                <c:pt idx="0">
                  <c:v>3.8961038961038938</c:v>
                </c:pt>
                <c:pt idx="1">
                  <c:v>15.531914893617021</c:v>
                </c:pt>
                <c:pt idx="2">
                  <c:v>19.753086419753085</c:v>
                </c:pt>
                <c:pt idx="3">
                  <c:v>14.556962025316455</c:v>
                </c:pt>
                <c:pt idx="4">
                  <c:v>15.176151761517611</c:v>
                </c:pt>
                <c:pt idx="5">
                  <c:v>19.595959595959599</c:v>
                </c:pt>
                <c:pt idx="6">
                  <c:v>27.708333333333293</c:v>
                </c:pt>
                <c:pt idx="7">
                  <c:v>22.992700729926984</c:v>
                </c:pt>
                <c:pt idx="8">
                  <c:v>26.13981762917933</c:v>
                </c:pt>
                <c:pt idx="9">
                  <c:v>16.25</c:v>
                </c:pt>
                <c:pt idx="10">
                  <c:v>10.687022900763358</c:v>
                </c:pt>
                <c:pt idx="11">
                  <c:v>8.2517482517482588</c:v>
                </c:pt>
                <c:pt idx="12">
                  <c:v>11.887254901960784</c:v>
                </c:pt>
                <c:pt idx="13">
                  <c:v>11.656441717791409</c:v>
                </c:pt>
                <c:pt idx="14">
                  <c:v>7.8358208955223914</c:v>
                </c:pt>
                <c:pt idx="15">
                  <c:v>7.0631970260223049</c:v>
                </c:pt>
                <c:pt idx="16">
                  <c:v>4.8628428927680796</c:v>
                </c:pt>
                <c:pt idx="17">
                  <c:v>7.6530612244897958</c:v>
                </c:pt>
                <c:pt idx="18">
                  <c:v>7.3076923076923084</c:v>
                </c:pt>
                <c:pt idx="19">
                  <c:v>30.54448871181939</c:v>
                </c:pt>
                <c:pt idx="20">
                  <c:v>44.397759103641427</c:v>
                </c:pt>
                <c:pt idx="21">
                  <c:v>31.851851851851876</c:v>
                </c:pt>
              </c:numCache>
            </c:numRef>
          </c:val>
        </c:ser>
        <c:ser>
          <c:idx val="0"/>
          <c:order val="2"/>
          <c:tx>
            <c:strRef>
              <c:f>'[SAS reajustes 1996-2017.xlsx]síntese geral'!$C$3</c:f>
              <c:strCache>
                <c:ptCount val="1"/>
                <c:pt idx="0">
                  <c:v>Acima do INPC-IBGE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780 reaj.</c:v>
                  </c:pt>
                  <c:pt idx="19">
                    <c:v>753 reaj.</c:v>
                  </c:pt>
                  <c:pt idx="20">
                    <c:v>714 reaj.</c:v>
                  </c:pt>
                  <c:pt idx="21">
                    <c:v>270 reaj.</c:v>
                  </c:pt>
                </c:lvl>
              </c:multiLvlStrCache>
            </c:multiLvlStrRef>
          </c:cat>
          <c:val>
            <c:numRef>
              <c:f>'[SAS reajustes 1996-2017.xlsx]síntese geral'!$D$5:$D$26</c:f>
              <c:numCache>
                <c:formatCode>0.0</c:formatCode>
                <c:ptCount val="22"/>
                <c:pt idx="0">
                  <c:v>51.94805194805199</c:v>
                </c:pt>
                <c:pt idx="1">
                  <c:v>39.148936170212764</c:v>
                </c:pt>
                <c:pt idx="2">
                  <c:v>43.518518518518519</c:v>
                </c:pt>
                <c:pt idx="3">
                  <c:v>35.126582278481045</c:v>
                </c:pt>
                <c:pt idx="4">
                  <c:v>51.490514905149062</c:v>
                </c:pt>
                <c:pt idx="5">
                  <c:v>43.232323232323267</c:v>
                </c:pt>
                <c:pt idx="6">
                  <c:v>25.833333333333311</c:v>
                </c:pt>
                <c:pt idx="7">
                  <c:v>18.795620437956185</c:v>
                </c:pt>
                <c:pt idx="8">
                  <c:v>54.863221884498451</c:v>
                </c:pt>
                <c:pt idx="9">
                  <c:v>71.71875</c:v>
                </c:pt>
                <c:pt idx="10">
                  <c:v>86.25954198473282</c:v>
                </c:pt>
                <c:pt idx="11">
                  <c:v>87.692307692307679</c:v>
                </c:pt>
                <c:pt idx="12">
                  <c:v>76.593137254901919</c:v>
                </c:pt>
                <c:pt idx="13">
                  <c:v>79.509202453987712</c:v>
                </c:pt>
                <c:pt idx="14">
                  <c:v>87.68656716417911</c:v>
                </c:pt>
                <c:pt idx="15">
                  <c:v>86.988847583643079</c:v>
                </c:pt>
                <c:pt idx="16">
                  <c:v>93.640897755610979</c:v>
                </c:pt>
                <c:pt idx="17">
                  <c:v>85.969387755102062</c:v>
                </c:pt>
                <c:pt idx="18">
                  <c:v>90.384615384615444</c:v>
                </c:pt>
                <c:pt idx="19">
                  <c:v>50.730411686586983</c:v>
                </c:pt>
                <c:pt idx="20">
                  <c:v>18.907563025210091</c:v>
                </c:pt>
                <c:pt idx="21">
                  <c:v>58.888888888888893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734184"/>
        <c:axId val="374942256"/>
      </c:barChart>
      <c:lineChart>
        <c:grouping val="standard"/>
        <c:varyColors val="0"/>
        <c:ser>
          <c:idx val="3"/>
          <c:order val="3"/>
          <c:tx>
            <c:strRef>
              <c:f>'[SAS reajustes 1996-2017.xlsx]síntese geral'!$I$3:$I$4</c:f>
              <c:strCache>
                <c:ptCount val="1"/>
                <c:pt idx="0">
                  <c:v>Variação real média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multiLvlStrRef>
              <c:f>'[SAS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 reaj.</c:v>
                  </c:pt>
                  <c:pt idx="1">
                    <c:v>470 reaj.</c:v>
                  </c:pt>
                  <c:pt idx="2">
                    <c:v>324 reaj.</c:v>
                  </c:pt>
                  <c:pt idx="3">
                    <c:v>316 reaj.</c:v>
                  </c:pt>
                  <c:pt idx="4">
                    <c:v>369 reaj.</c:v>
                  </c:pt>
                  <c:pt idx="5">
                    <c:v>495 reaj.</c:v>
                  </c:pt>
                  <c:pt idx="6">
                    <c:v>480 reaj.</c:v>
                  </c:pt>
                  <c:pt idx="7">
                    <c:v>548 reaj.</c:v>
                  </c:pt>
                  <c:pt idx="8">
                    <c:v>658 reaj.</c:v>
                  </c:pt>
                  <c:pt idx="9">
                    <c:v>640 reaj.</c:v>
                  </c:pt>
                  <c:pt idx="10">
                    <c:v>655 reaj.</c:v>
                  </c:pt>
                  <c:pt idx="11">
                    <c:v>715 reaj.</c:v>
                  </c:pt>
                  <c:pt idx="12">
                    <c:v>816 reaj.</c:v>
                  </c:pt>
                  <c:pt idx="13">
                    <c:v>815 reaj.</c:v>
                  </c:pt>
                  <c:pt idx="14">
                    <c:v>804 reaj.</c:v>
                  </c:pt>
                  <c:pt idx="15">
                    <c:v>807 reaj.</c:v>
                  </c:pt>
                  <c:pt idx="16">
                    <c:v>802 reaj.</c:v>
                  </c:pt>
                  <c:pt idx="17">
                    <c:v>784 reaj.</c:v>
                  </c:pt>
                  <c:pt idx="18">
                    <c:v>780 reaj.</c:v>
                  </c:pt>
                  <c:pt idx="19">
                    <c:v>753 reaj.</c:v>
                  </c:pt>
                  <c:pt idx="20">
                    <c:v>714 reaj.</c:v>
                  </c:pt>
                  <c:pt idx="21">
                    <c:v>270 reaj.</c:v>
                  </c:pt>
                </c:lvl>
              </c:multiLvlStrCache>
            </c:multiLvlStrRef>
          </c:cat>
          <c:val>
            <c:numRef>
              <c:f>'[SAS reajustes 1996-2017.xlsx]síntese geral'!$I$5:$I$26</c:f>
              <c:numCache>
                <c:formatCode>0.00</c:formatCode>
                <c:ptCount val="22"/>
                <c:pt idx="0">
                  <c:v>0.30252878333428784</c:v>
                </c:pt>
                <c:pt idx="1">
                  <c:v>0.3580488951972548</c:v>
                </c:pt>
                <c:pt idx="2">
                  <c:v>0.24300823456423962</c:v>
                </c:pt>
                <c:pt idx="3">
                  <c:v>-0.45018266496069675</c:v>
                </c:pt>
                <c:pt idx="4">
                  <c:v>0.29985346579997746</c:v>
                </c:pt>
                <c:pt idx="5">
                  <c:v>-7.8716871848952923E-3</c:v>
                </c:pt>
                <c:pt idx="6">
                  <c:v>-0.71905568374658813</c:v>
                </c:pt>
                <c:pt idx="7">
                  <c:v>-2.0828631608873542</c:v>
                </c:pt>
                <c:pt idx="8">
                  <c:v>0.61300876929737125</c:v>
                </c:pt>
                <c:pt idx="9">
                  <c:v>0.77500436156931662</c:v>
                </c:pt>
                <c:pt idx="10">
                  <c:v>1.5168144365695111</c:v>
                </c:pt>
                <c:pt idx="11">
                  <c:v>1.2186926643807101</c:v>
                </c:pt>
                <c:pt idx="12">
                  <c:v>0.86000000000000043</c:v>
                </c:pt>
                <c:pt idx="13">
                  <c:v>0.9</c:v>
                </c:pt>
                <c:pt idx="14">
                  <c:v>1.6600000000000001</c:v>
                </c:pt>
                <c:pt idx="15">
                  <c:v>1.33</c:v>
                </c:pt>
                <c:pt idx="16">
                  <c:v>1.9000000000000001</c:v>
                </c:pt>
                <c:pt idx="17">
                  <c:v>1.21</c:v>
                </c:pt>
                <c:pt idx="18">
                  <c:v>1.34</c:v>
                </c:pt>
                <c:pt idx="19">
                  <c:v>0.2</c:v>
                </c:pt>
                <c:pt idx="20">
                  <c:v>-0.52</c:v>
                </c:pt>
                <c:pt idx="21">
                  <c:v>0.37000000000000022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45000"/>
        <c:axId val="374941864"/>
      </c:lineChart>
      <c:catAx>
        <c:axId val="37373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4942256"/>
        <c:crosses val="autoZero"/>
        <c:auto val="1"/>
        <c:lblAlgn val="ctr"/>
        <c:lblOffset val="100"/>
        <c:noMultiLvlLbl val="0"/>
      </c:catAx>
      <c:valAx>
        <c:axId val="3749422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>
                    <a:solidFill>
                      <a:sysClr val="windowText" lastClr="000000"/>
                    </a:solidFill>
                  </a:rPr>
                  <a:t>reajustes abaixo,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iguais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e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 acima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do INPC-IBGE</a:t>
                </a:r>
                <a:endParaRPr lang="pt-BR" sz="10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3734184"/>
        <c:crosses val="autoZero"/>
        <c:crossBetween val="between"/>
        <c:minorUnit val="2.5"/>
      </c:valAx>
      <c:valAx>
        <c:axId val="374941864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>
                    <a:solidFill>
                      <a:sysClr val="windowText" lastClr="000000"/>
                    </a:solidFill>
                  </a:rPr>
                  <a:t>valariação</a:t>
                </a:r>
                <a:r>
                  <a:rPr lang="pt-BR" sz="10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sz="1000">
                    <a:solidFill>
                      <a:sysClr val="windowText" lastClr="000000"/>
                    </a:solidFill>
                  </a:rPr>
                  <a:t>real média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4945000"/>
        <c:crosses val="max"/>
        <c:crossBetween val="between"/>
      </c:valAx>
      <c:catAx>
        <c:axId val="374945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49418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0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IPCA!$B$1</c:f>
              <c:strCache>
                <c:ptCount val="1"/>
                <c:pt idx="0">
                  <c:v>IPCA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c:spPr>
          </c:dPt>
          <c:dLbls>
            <c:dLbl>
              <c:idx val="22"/>
              <c:layout>
                <c:manualLayout>
                  <c:x val="1.904761904761908E-3"/>
                  <c:y val="2.56410256410256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IPCA!$A$4:$A$26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 *</c:v>
                </c:pt>
              </c:strCache>
            </c:strRef>
          </c:cat>
          <c:val>
            <c:numRef>
              <c:f>IPCA!$B$4:$B$26</c:f>
              <c:numCache>
                <c:formatCode>0.0%</c:formatCode>
                <c:ptCount val="23"/>
                <c:pt idx="0">
                  <c:v>0.224</c:v>
                </c:pt>
                <c:pt idx="1">
                  <c:v>9.6000000000000002E-2</c:v>
                </c:pt>
                <c:pt idx="2">
                  <c:v>5.1999999999999998E-2</c:v>
                </c:pt>
                <c:pt idx="3">
                  <c:v>1.7000000000000001E-2</c:v>
                </c:pt>
                <c:pt idx="4">
                  <c:v>8.9000000000000065E-2</c:v>
                </c:pt>
                <c:pt idx="5">
                  <c:v>6.0000000000000032E-2</c:v>
                </c:pt>
                <c:pt idx="6">
                  <c:v>7.6999999999999999E-2</c:v>
                </c:pt>
                <c:pt idx="7">
                  <c:v>0.125</c:v>
                </c:pt>
                <c:pt idx="8">
                  <c:v>9.3000000000000138E-2</c:v>
                </c:pt>
                <c:pt idx="9">
                  <c:v>7.5999999999999998E-2</c:v>
                </c:pt>
                <c:pt idx="10">
                  <c:v>5.7000000000000023E-2</c:v>
                </c:pt>
                <c:pt idx="11">
                  <c:v>3.1000000000000028E-2</c:v>
                </c:pt>
                <c:pt idx="12">
                  <c:v>4.5000000000000012E-2</c:v>
                </c:pt>
                <c:pt idx="13">
                  <c:v>5.9000000000000045E-2</c:v>
                </c:pt>
                <c:pt idx="14">
                  <c:v>4.3000000000000003E-2</c:v>
                </c:pt>
                <c:pt idx="15">
                  <c:v>5.9000000000000045E-2</c:v>
                </c:pt>
                <c:pt idx="16">
                  <c:v>6.5000000000000002E-2</c:v>
                </c:pt>
                <c:pt idx="17">
                  <c:v>5.8400000000000014E-2</c:v>
                </c:pt>
                <c:pt idx="18">
                  <c:v>5.9100000000000014E-2</c:v>
                </c:pt>
                <c:pt idx="19">
                  <c:v>6.4100000000000004E-2</c:v>
                </c:pt>
                <c:pt idx="20">
                  <c:v>0.10670000000000009</c:v>
                </c:pt>
                <c:pt idx="21" formatCode="0.00%">
                  <c:v>6.288100000000002E-2</c:v>
                </c:pt>
                <c:pt idx="22" formatCode="0.00%">
                  <c:v>3.8100000000000002E-2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46232"/>
        <c:axId val="305748192"/>
      </c:barChart>
      <c:lineChart>
        <c:grouping val="standard"/>
        <c:varyColors val="0"/>
        <c:ser>
          <c:idx val="2"/>
          <c:order val="1"/>
          <c:tx>
            <c:strRef>
              <c:f>IPCA!$D$1</c:f>
              <c:strCache>
                <c:ptCount val="1"/>
                <c:pt idx="0">
                  <c:v>Banda Inferior</c:v>
                </c:pt>
              </c:strCache>
            </c:strRef>
          </c:tx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IPCA!$D$4:$D$26</c:f>
              <c:numCache>
                <c:formatCode>General</c:formatCode>
                <c:ptCount val="23"/>
                <c:pt idx="4" formatCode="0%">
                  <c:v>6.0000000000000032E-2</c:v>
                </c:pt>
                <c:pt idx="5" formatCode="0.0%">
                  <c:v>3.9999999999999994E-2</c:v>
                </c:pt>
                <c:pt idx="6" formatCode="0.0%">
                  <c:v>2.0000000000000011E-2</c:v>
                </c:pt>
                <c:pt idx="7" formatCode="0.0%">
                  <c:v>1.5000000000000015E-2</c:v>
                </c:pt>
                <c:pt idx="8" formatCode="0.0%">
                  <c:v>1.4999999999999998E-2</c:v>
                </c:pt>
                <c:pt idx="9" formatCode="0.0%">
                  <c:v>3.0000000000000002E-2</c:v>
                </c:pt>
                <c:pt idx="10" formatCode="0.0%">
                  <c:v>2.4999999999999998E-2</c:v>
                </c:pt>
                <c:pt idx="11" formatCode="0.0%">
                  <c:v>2.4999999999999998E-2</c:v>
                </c:pt>
                <c:pt idx="12" formatCode="0.0%">
                  <c:v>2.5000000000000001E-2</c:v>
                </c:pt>
                <c:pt idx="13" formatCode="0.0%">
                  <c:v>2.5000000000000001E-2</c:v>
                </c:pt>
                <c:pt idx="14" formatCode="0.0%">
                  <c:v>2.5000000000000001E-2</c:v>
                </c:pt>
                <c:pt idx="15" formatCode="0.0%">
                  <c:v>2.5000000000000001E-2</c:v>
                </c:pt>
                <c:pt idx="16" formatCode="0.0%">
                  <c:v>2.5000000000000001E-2</c:v>
                </c:pt>
                <c:pt idx="17" formatCode="0.0%">
                  <c:v>2.5000000000000001E-2</c:v>
                </c:pt>
                <c:pt idx="18" formatCode="0.0%">
                  <c:v>2.5000000000000001E-2</c:v>
                </c:pt>
                <c:pt idx="19" formatCode="0.0%">
                  <c:v>2.5000000000000001E-2</c:v>
                </c:pt>
                <c:pt idx="20" formatCode="0.0%">
                  <c:v>2.5000000000000001E-2</c:v>
                </c:pt>
                <c:pt idx="21" formatCode="0.0%">
                  <c:v>2.5000000000000001E-2</c:v>
                </c:pt>
                <c:pt idx="22" formatCode="0.0%">
                  <c:v>2.5000000000000001E-2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IPCA!$E$1</c:f>
              <c:strCache>
                <c:ptCount val="1"/>
                <c:pt idx="0">
                  <c:v>Banda Superior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IPCA!$E$4:$E$26</c:f>
              <c:numCache>
                <c:formatCode>General</c:formatCode>
                <c:ptCount val="23"/>
                <c:pt idx="4" formatCode="0%">
                  <c:v>0.1</c:v>
                </c:pt>
                <c:pt idx="5" formatCode="0%">
                  <c:v>8.0000000000000043E-2</c:v>
                </c:pt>
                <c:pt idx="6" formatCode="0.0%">
                  <c:v>6.0000000000000032E-2</c:v>
                </c:pt>
                <c:pt idx="7" formatCode="0.0%">
                  <c:v>5.5000000000000014E-2</c:v>
                </c:pt>
                <c:pt idx="8" formatCode="0.0%">
                  <c:v>6.5000000000000002E-2</c:v>
                </c:pt>
                <c:pt idx="9" formatCode="0.0%">
                  <c:v>8.0000000000000043E-2</c:v>
                </c:pt>
                <c:pt idx="10" formatCode="0.0%">
                  <c:v>6.5000000000000002E-2</c:v>
                </c:pt>
                <c:pt idx="11" formatCode="0.0%">
                  <c:v>6.5000000000000002E-2</c:v>
                </c:pt>
                <c:pt idx="12" formatCode="0.0%">
                  <c:v>6.5000000000000002E-2</c:v>
                </c:pt>
                <c:pt idx="13" formatCode="0.0%">
                  <c:v>6.5000000000000002E-2</c:v>
                </c:pt>
                <c:pt idx="14" formatCode="0.0%">
                  <c:v>6.5000000000000002E-2</c:v>
                </c:pt>
                <c:pt idx="15" formatCode="0.0%">
                  <c:v>6.5000000000000002E-2</c:v>
                </c:pt>
                <c:pt idx="16" formatCode="0.0%">
                  <c:v>6.5000000000000002E-2</c:v>
                </c:pt>
                <c:pt idx="17" formatCode="0.0%">
                  <c:v>6.5000000000000002E-2</c:v>
                </c:pt>
                <c:pt idx="18" formatCode="0.0%">
                  <c:v>6.5000000000000002E-2</c:v>
                </c:pt>
                <c:pt idx="19" formatCode="0.0%">
                  <c:v>6.5000000000000002E-2</c:v>
                </c:pt>
                <c:pt idx="20" formatCode="0.0%">
                  <c:v>6.5000000000000002E-2</c:v>
                </c:pt>
                <c:pt idx="21" formatCode="0.0%">
                  <c:v>6.5000000000000002E-2</c:v>
                </c:pt>
                <c:pt idx="22" formatCode="0.0%">
                  <c:v>6.5000000000000002E-2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IPCA!$F$1</c:f>
              <c:strCache>
                <c:ptCount val="1"/>
                <c:pt idx="0">
                  <c:v>Centro da Meta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IPCA!$A$4:$A$24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IPCA!$F$4:$F$26</c:f>
              <c:numCache>
                <c:formatCode>General</c:formatCode>
                <c:ptCount val="23"/>
                <c:pt idx="4" formatCode="0%">
                  <c:v>8.0000000000000043E-2</c:v>
                </c:pt>
                <c:pt idx="5" formatCode="0%">
                  <c:v>6.0000000000000032E-2</c:v>
                </c:pt>
                <c:pt idx="6" formatCode="0.0%">
                  <c:v>4.0000000000000022E-2</c:v>
                </c:pt>
                <c:pt idx="7" formatCode="0.0%">
                  <c:v>3.500000000000001E-2</c:v>
                </c:pt>
                <c:pt idx="8" formatCode="0.0%">
                  <c:v>4.0000000000000022E-2</c:v>
                </c:pt>
                <c:pt idx="9" formatCode="0.0%">
                  <c:v>5.5000000000000014E-2</c:v>
                </c:pt>
                <c:pt idx="10" formatCode="0.0%">
                  <c:v>4.5000000000000012E-2</c:v>
                </c:pt>
                <c:pt idx="11" formatCode="0.0%">
                  <c:v>4.5000000000000012E-2</c:v>
                </c:pt>
                <c:pt idx="12" formatCode="0.0%">
                  <c:v>4.5000000000000012E-2</c:v>
                </c:pt>
                <c:pt idx="13" formatCode="0.0%">
                  <c:v>4.5000000000000012E-2</c:v>
                </c:pt>
                <c:pt idx="14" formatCode="0.0%">
                  <c:v>4.5000000000000012E-2</c:v>
                </c:pt>
                <c:pt idx="15" formatCode="0.0%">
                  <c:v>4.5000000000000012E-2</c:v>
                </c:pt>
                <c:pt idx="16" formatCode="0.0%">
                  <c:v>4.5000000000000012E-2</c:v>
                </c:pt>
                <c:pt idx="17" formatCode="0.0%">
                  <c:v>4.5000000000000012E-2</c:v>
                </c:pt>
                <c:pt idx="18" formatCode="0.0%">
                  <c:v>4.5000000000000012E-2</c:v>
                </c:pt>
                <c:pt idx="19" formatCode="0.0%">
                  <c:v>4.5000000000000012E-2</c:v>
                </c:pt>
                <c:pt idx="20" formatCode="0.0%">
                  <c:v>4.5000000000000012E-2</c:v>
                </c:pt>
                <c:pt idx="21" formatCode="0.0%">
                  <c:v>4.5000000000000012E-2</c:v>
                </c:pt>
                <c:pt idx="22" formatCode="0.0%">
                  <c:v>4.5000000000000012E-2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746232"/>
        <c:axId val="305748192"/>
      </c:lineChart>
      <c:catAx>
        <c:axId val="30574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400"/>
            </a:pPr>
            <a:endParaRPr lang="pt-BR"/>
          </a:p>
        </c:txPr>
        <c:crossAx val="305748192"/>
        <c:crosses val="autoZero"/>
        <c:auto val="1"/>
        <c:lblAlgn val="ctr"/>
        <c:lblOffset val="100"/>
        <c:noMultiLvlLbl val="0"/>
      </c:catAx>
      <c:valAx>
        <c:axId val="3057481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05746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Selic!$B$1</c:f>
              <c:strCache>
                <c:ptCount val="1"/>
                <c:pt idx="0">
                  <c:v>Taxa de juros - Selic - fixada pelo Comitê de Poliítica Monetária (Copom)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9"/>
              <c:layout>
                <c:manualLayout>
                  <c:x val="1.35099484281653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0044215236290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0507737666350846E-2"/>
                  <c:y val="2.232522687352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1.3509948428165372E-2"/>
                  <c:y val="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Selic!$A$2:$A$23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 formatCode="dd/mm/yyyy">
                  <c:v>42943</c:v>
                </c:pt>
              </c:numCache>
            </c:numRef>
          </c:cat>
          <c:val>
            <c:numRef>
              <c:f>Selic!$B$2:$B$23</c:f>
              <c:numCache>
                <c:formatCode>0.00</c:formatCode>
                <c:ptCount val="22"/>
                <c:pt idx="0">
                  <c:v>23</c:v>
                </c:pt>
                <c:pt idx="1">
                  <c:v>40.92</c:v>
                </c:pt>
                <c:pt idx="2">
                  <c:v>29</c:v>
                </c:pt>
                <c:pt idx="3">
                  <c:v>19</c:v>
                </c:pt>
                <c:pt idx="4">
                  <c:v>15.75</c:v>
                </c:pt>
                <c:pt idx="5">
                  <c:v>19</c:v>
                </c:pt>
                <c:pt idx="6">
                  <c:v>25</c:v>
                </c:pt>
                <c:pt idx="7">
                  <c:v>16.5</c:v>
                </c:pt>
                <c:pt idx="8">
                  <c:v>17.75</c:v>
                </c:pt>
                <c:pt idx="9">
                  <c:v>18</c:v>
                </c:pt>
                <c:pt idx="10">
                  <c:v>13.25</c:v>
                </c:pt>
                <c:pt idx="11">
                  <c:v>11.25</c:v>
                </c:pt>
                <c:pt idx="12">
                  <c:v>13.75</c:v>
                </c:pt>
                <c:pt idx="13">
                  <c:v>8.75</c:v>
                </c:pt>
                <c:pt idx="14">
                  <c:v>10.75</c:v>
                </c:pt>
                <c:pt idx="15">
                  <c:v>11</c:v>
                </c:pt>
                <c:pt idx="16">
                  <c:v>7.25</c:v>
                </c:pt>
                <c:pt idx="17">
                  <c:v>10</c:v>
                </c:pt>
                <c:pt idx="18">
                  <c:v>11.75</c:v>
                </c:pt>
                <c:pt idx="19">
                  <c:v>14.25</c:v>
                </c:pt>
                <c:pt idx="20">
                  <c:v>14</c:v>
                </c:pt>
                <c:pt idx="21">
                  <c:v>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49760"/>
        <c:axId val="305750152"/>
      </c:barChart>
      <c:catAx>
        <c:axId val="30574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pt-BR"/>
          </a:p>
        </c:txPr>
        <c:crossAx val="305750152"/>
        <c:crosses val="autoZero"/>
        <c:auto val="1"/>
        <c:lblAlgn val="ctr"/>
        <c:lblOffset val="100"/>
        <c:noMultiLvlLbl val="0"/>
      </c:catAx>
      <c:valAx>
        <c:axId val="30575015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057497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Câmbio!$B$1</c:f>
              <c:strCache>
                <c:ptCount val="1"/>
                <c:pt idx="0">
                  <c:v>Câmbio - R$ / US$ - comercial - compra - fim período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14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Câmbio!$A$15:$A$29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mmm/yy">
                  <c:v>42887</c:v>
                </c:pt>
              </c:numCache>
            </c:numRef>
          </c:cat>
          <c:val>
            <c:numRef>
              <c:f>Câmbio!$B$15:$B$29</c:f>
              <c:numCache>
                <c:formatCode>0.00</c:formatCode>
                <c:ptCount val="15"/>
                <c:pt idx="0">
                  <c:v>2.8883999999999999</c:v>
                </c:pt>
                <c:pt idx="1">
                  <c:v>2.6536</c:v>
                </c:pt>
                <c:pt idx="2">
                  <c:v>2.3398999999999996</c:v>
                </c:pt>
                <c:pt idx="3">
                  <c:v>2.1372</c:v>
                </c:pt>
                <c:pt idx="4">
                  <c:v>1.7705</c:v>
                </c:pt>
                <c:pt idx="5">
                  <c:v>2.3361999999999994</c:v>
                </c:pt>
                <c:pt idx="6">
                  <c:v>1.7403999999999997</c:v>
                </c:pt>
                <c:pt idx="7">
                  <c:v>1.6654</c:v>
                </c:pt>
                <c:pt idx="8">
                  <c:v>1.8751</c:v>
                </c:pt>
                <c:pt idx="9">
                  <c:v>2.0428999999999995</c:v>
                </c:pt>
                <c:pt idx="10">
                  <c:v>2.3419999999999996</c:v>
                </c:pt>
                <c:pt idx="11">
                  <c:v>2.6555999999999997</c:v>
                </c:pt>
                <c:pt idx="12">
                  <c:v>3.9041999999999999</c:v>
                </c:pt>
                <c:pt idx="13">
                  <c:v>3.25</c:v>
                </c:pt>
                <c:pt idx="14">
                  <c:v>3.3075999999999999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48584"/>
        <c:axId val="305752504"/>
      </c:barChart>
      <c:catAx>
        <c:axId val="30574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400"/>
            </a:pPr>
            <a:endParaRPr lang="pt-BR"/>
          </a:p>
        </c:txPr>
        <c:crossAx val="305752504"/>
        <c:crosses val="autoZero"/>
        <c:auto val="1"/>
        <c:lblAlgn val="ctr"/>
        <c:lblOffset val="100"/>
        <c:noMultiLvlLbl val="0"/>
      </c:catAx>
      <c:valAx>
        <c:axId val="30575250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05748584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BC!$B$2</c:f>
              <c:strCache>
                <c:ptCount val="1"/>
                <c:pt idx="0">
                  <c:v>Exportações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0"/>
              <c:layout>
                <c:manualLayout>
                  <c:x val="-1.8018015461727281E-3"/>
                  <c:y val="-1.418439320254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018015461727281E-3"/>
                  <c:y val="-6.7342700670033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9.456262428407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BC!$A$20:$A$34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jan-jul/2017</c:v>
                </c:pt>
              </c:strCache>
            </c:strRef>
          </c:cat>
          <c:val>
            <c:numRef>
              <c:f>BC!$B$20:$B$34</c:f>
              <c:numCache>
                <c:formatCode>#,##0.0</c:formatCode>
                <c:ptCount val="15"/>
                <c:pt idx="0">
                  <c:v>73.203222074999999</c:v>
                </c:pt>
                <c:pt idx="1">
                  <c:v>96.677498765999985</c:v>
                </c:pt>
                <c:pt idx="2">
                  <c:v>118.529184899</c:v>
                </c:pt>
                <c:pt idx="3">
                  <c:v>137.80746953100001</c:v>
                </c:pt>
                <c:pt idx="4">
                  <c:v>160.64907282999997</c:v>
                </c:pt>
                <c:pt idx="5">
                  <c:v>197.94244290900005</c:v>
                </c:pt>
                <c:pt idx="6">
                  <c:v>152.99474280500002</c:v>
                </c:pt>
                <c:pt idx="7">
                  <c:v>201.91528533499999</c:v>
                </c:pt>
                <c:pt idx="8">
                  <c:v>256.03957476799991</c:v>
                </c:pt>
                <c:pt idx="9">
                  <c:v>242.57801354600002</c:v>
                </c:pt>
                <c:pt idx="10">
                  <c:v>242.03357471999996</c:v>
                </c:pt>
                <c:pt idx="11">
                  <c:v>225.10088483099997</c:v>
                </c:pt>
                <c:pt idx="12">
                  <c:v>191.13432458399998</c:v>
                </c:pt>
                <c:pt idx="13">
                  <c:v>185.23540080500001</c:v>
                </c:pt>
                <c:pt idx="14">
                  <c:v>126.47129021900001</c:v>
                </c:pt>
              </c:numCache>
            </c:numRef>
          </c:val>
        </c:ser>
        <c:ser>
          <c:idx val="2"/>
          <c:order val="1"/>
          <c:tx>
            <c:strRef>
              <c:f>BC!$C$2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c:spPr>
          <c:invertIfNegative val="0"/>
          <c:dLbls>
            <c:dLbl>
              <c:idx val="10"/>
              <c:layout>
                <c:manualLayout>
                  <c:x val="1.8018015461727281E-3"/>
                  <c:y val="1.418439320254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4054046385181784E-3"/>
                  <c:y val="-1.773049150318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612610823209074E-2"/>
                  <c:y val="6.7340049486982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6036030923453284E-3"/>
                  <c:y val="6.304174952271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BC!$A$20:$A$34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jan-jul/2017</c:v>
                </c:pt>
              </c:strCache>
            </c:strRef>
          </c:cat>
          <c:val>
            <c:numRef>
              <c:f>BC!$C$20:$C$34</c:f>
              <c:numCache>
                <c:formatCode>#,##0.0</c:formatCode>
                <c:ptCount val="15"/>
                <c:pt idx="0">
                  <c:v>48.325566630000004</c:v>
                </c:pt>
                <c:pt idx="1">
                  <c:v>62.835615629000003</c:v>
                </c:pt>
                <c:pt idx="2">
                  <c:v>73.600375671999984</c:v>
                </c:pt>
                <c:pt idx="3">
                  <c:v>91.35084080499999</c:v>
                </c:pt>
                <c:pt idx="4">
                  <c:v>120.61744625</c:v>
                </c:pt>
                <c:pt idx="5">
                  <c:v>172.98476761400002</c:v>
                </c:pt>
                <c:pt idx="6">
                  <c:v>127.72234298799997</c:v>
                </c:pt>
                <c:pt idx="7">
                  <c:v>181.76842743800003</c:v>
                </c:pt>
                <c:pt idx="8">
                  <c:v>226.24675580099995</c:v>
                </c:pt>
                <c:pt idx="9">
                  <c:v>223.18347664300001</c:v>
                </c:pt>
                <c:pt idx="10">
                  <c:v>239.74751598699999</c:v>
                </c:pt>
                <c:pt idx="11">
                  <c:v>229.154462583</c:v>
                </c:pt>
                <c:pt idx="12">
                  <c:v>171.44905090899999</c:v>
                </c:pt>
                <c:pt idx="13">
                  <c:v>137.55200285600003</c:v>
                </c:pt>
                <c:pt idx="14">
                  <c:v>83.961038325000004</c:v>
                </c:pt>
              </c:numCache>
            </c:numRef>
          </c:val>
        </c:ser>
        <c:ser>
          <c:idx val="3"/>
          <c:order val="2"/>
          <c:tx>
            <c:strRef>
              <c:f>BC!$D$2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c:spPr>
          <c:invertIfNegative val="0"/>
          <c:dLbls>
            <c:dLbl>
              <c:idx val="13"/>
              <c:layout>
                <c:manualLayout>
                  <c:x val="5.4054046385180439E-3"/>
                  <c:y val="9.456262428407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BC!$A$20:$A$34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jan-jul/2017</c:v>
                </c:pt>
              </c:strCache>
            </c:strRef>
          </c:cat>
          <c:val>
            <c:numRef>
              <c:f>BC!$D$20:$D$34</c:f>
              <c:numCache>
                <c:formatCode>#,##0.0</c:formatCode>
                <c:ptCount val="15"/>
                <c:pt idx="0">
                  <c:v>24.877655444999998</c:v>
                </c:pt>
                <c:pt idx="1">
                  <c:v>33.841883136999996</c:v>
                </c:pt>
                <c:pt idx="2">
                  <c:v>44.928809227000002</c:v>
                </c:pt>
                <c:pt idx="3">
                  <c:v>46.456628725999998</c:v>
                </c:pt>
                <c:pt idx="4">
                  <c:v>40.031626579999994</c:v>
                </c:pt>
                <c:pt idx="5">
                  <c:v>24.957675295000001</c:v>
                </c:pt>
                <c:pt idx="6">
                  <c:v>25.272399816999997</c:v>
                </c:pt>
                <c:pt idx="7">
                  <c:v>20.146857897000004</c:v>
                </c:pt>
                <c:pt idx="8">
                  <c:v>29.792818966999999</c:v>
                </c:pt>
                <c:pt idx="9">
                  <c:v>19.394536902999995</c:v>
                </c:pt>
                <c:pt idx="10">
                  <c:v>2.2860587329999995</c:v>
                </c:pt>
                <c:pt idx="11">
                  <c:v>-4.0535777519999989</c:v>
                </c:pt>
                <c:pt idx="12">
                  <c:v>19.685273674999998</c:v>
                </c:pt>
                <c:pt idx="13">
                  <c:v>47.683397949000003</c:v>
                </c:pt>
                <c:pt idx="14">
                  <c:v>42.510251894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752112"/>
        <c:axId val="305745056"/>
      </c:barChart>
      <c:catAx>
        <c:axId val="30575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000000"/>
          <a:lstStyle/>
          <a:p>
            <a:pPr>
              <a:defRPr/>
            </a:pPr>
            <a:endParaRPr lang="pt-BR"/>
          </a:p>
        </c:txPr>
        <c:crossAx val="305745056"/>
        <c:crosses val="autoZero"/>
        <c:auto val="1"/>
        <c:lblAlgn val="ctr"/>
        <c:lblOffset val="100"/>
        <c:noMultiLvlLbl val="0"/>
      </c:catAx>
      <c:valAx>
        <c:axId val="30574505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05752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05834404551895E-2"/>
          <c:y val="0.15801084198104534"/>
          <c:w val="0.93692171396873891"/>
          <c:h val="0.737341307235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'Superávit Primário'!$B$1</c:f>
              <c:strCache>
                <c:ptCount val="1"/>
                <c:pt idx="0">
                  <c:v>Superávit Primário (em % do PIB)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'Superávit Primário'!$A$2:$A$23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'Superávit Primário'!$D$2:$D$23</c:f>
              <c:numCache>
                <c:formatCode>General</c:formatCode>
                <c:ptCount val="22"/>
                <c:pt idx="0">
                  <c:v>0.4</c:v>
                </c:pt>
                <c:pt idx="1">
                  <c:v>-0.1</c:v>
                </c:pt>
                <c:pt idx="2">
                  <c:v>-1</c:v>
                </c:pt>
                <c:pt idx="3">
                  <c:v>0</c:v>
                </c:pt>
                <c:pt idx="4">
                  <c:v>3.3</c:v>
                </c:pt>
                <c:pt idx="5">
                  <c:v>3.5</c:v>
                </c:pt>
                <c:pt idx="6">
                  <c:v>3.6</c:v>
                </c:pt>
                <c:pt idx="7">
                  <c:v>3.9</c:v>
                </c:pt>
                <c:pt idx="8">
                  <c:v>4.3</c:v>
                </c:pt>
                <c:pt idx="9">
                  <c:v>4.2</c:v>
                </c:pt>
                <c:pt idx="10">
                  <c:v>4.4000000000000004</c:v>
                </c:pt>
                <c:pt idx="11">
                  <c:v>3.2</c:v>
                </c:pt>
                <c:pt idx="12">
                  <c:v>3.3</c:v>
                </c:pt>
                <c:pt idx="13">
                  <c:v>3.4</c:v>
                </c:pt>
                <c:pt idx="14">
                  <c:v>2</c:v>
                </c:pt>
                <c:pt idx="15">
                  <c:v>2.8</c:v>
                </c:pt>
                <c:pt idx="16">
                  <c:v>3.1</c:v>
                </c:pt>
                <c:pt idx="17">
                  <c:v>2.4</c:v>
                </c:pt>
                <c:pt idx="18">
                  <c:v>1.7</c:v>
                </c:pt>
                <c:pt idx="19">
                  <c:v>-0.60000000000000064</c:v>
                </c:pt>
                <c:pt idx="20">
                  <c:v>-1.9000000000000001</c:v>
                </c:pt>
                <c:pt idx="21">
                  <c:v>-2.5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349848"/>
        <c:axId val="373731440"/>
      </c:barChart>
      <c:lineChart>
        <c:grouping val="stacked"/>
        <c:varyColors val="0"/>
        <c:ser>
          <c:idx val="1"/>
          <c:order val="1"/>
          <c:tx>
            <c:strRef>
              <c:f>'Superávit Primário'!$C$1</c:f>
              <c:strCache>
                <c:ptCount val="1"/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2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3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4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5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6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7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Pt>
            <c:idx val="8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9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0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1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2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3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4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5"/>
            <c:bubble3D val="0"/>
            <c:spPr>
              <a:ln>
                <a:solidFill>
                  <a:schemeClr val="accent4"/>
                </a:solidFill>
                <a:prstDash val="dash"/>
              </a:ln>
            </c:spPr>
          </c:dPt>
          <c:dPt>
            <c:idx val="16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7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8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cat>
            <c:numRef>
              <c:f>[7]Plan1!$A$25:$A$44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41883</c:v>
                </c:pt>
              </c:numCache>
            </c:numRef>
          </c:cat>
          <c:val>
            <c:numRef>
              <c:f>'Superávit Primário'!$C$2:$C$22</c:f>
              <c:numCache>
                <c:formatCode>General</c:formatCode>
                <c:ptCount val="21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3.4499999999999997</c:v>
                </c:pt>
                <c:pt idx="9">
                  <c:v>3.4499999999999997</c:v>
                </c:pt>
                <c:pt idx="10">
                  <c:v>3.4499999999999997</c:v>
                </c:pt>
                <c:pt idx="11">
                  <c:v>3.4499999999999997</c:v>
                </c:pt>
                <c:pt idx="12">
                  <c:v>3.4499999999999997</c:v>
                </c:pt>
                <c:pt idx="13">
                  <c:v>3.4499999999999997</c:v>
                </c:pt>
                <c:pt idx="14">
                  <c:v>3.4499999999999997</c:v>
                </c:pt>
                <c:pt idx="15">
                  <c:v>3.4499999999999997</c:v>
                </c:pt>
                <c:pt idx="16" formatCode="0.0">
                  <c:v>0.94000000000000061</c:v>
                </c:pt>
                <c:pt idx="17" formatCode="0.0">
                  <c:v>0.94000000000000061</c:v>
                </c:pt>
                <c:pt idx="18" formatCode="0.0">
                  <c:v>0.94000000000000061</c:v>
                </c:pt>
                <c:pt idx="19" formatCode="0.0">
                  <c:v>0.94000000000000061</c:v>
                </c:pt>
                <c:pt idx="20" formatCode="0.0">
                  <c:v>0.94000000000000061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349848"/>
        <c:axId val="373731440"/>
      </c:lineChart>
      <c:catAx>
        <c:axId val="30234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400000"/>
          <a:lstStyle/>
          <a:p>
            <a:pPr>
              <a:defRPr sz="1400"/>
            </a:pPr>
            <a:endParaRPr lang="pt-BR"/>
          </a:p>
        </c:txPr>
        <c:crossAx val="373731440"/>
        <c:crosses val="autoZero"/>
        <c:auto val="1"/>
        <c:lblAlgn val="ctr"/>
        <c:lblOffset val="100"/>
        <c:noMultiLvlLbl val="0"/>
      </c:catAx>
      <c:valAx>
        <c:axId val="37373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02349848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400"/>
                      <a:t>Juros e amortizações da dívida</a:t>
                    </a:r>
                  </a:p>
                  <a:p>
                    <a:pPr>
                      <a:defRPr sz="1600" b="1"/>
                    </a:pPr>
                    <a:r>
                      <a:rPr lang="en-US" sz="1400"/>
                      <a:t>42,43%</a:t>
                    </a:r>
                  </a:p>
                  <a:p>
                    <a:pPr>
                      <a:defRPr sz="1600" b="1"/>
                    </a:pPr>
                    <a:r>
                      <a:rPr lang="en-US" sz="1400"/>
                      <a:t>R$ 962 bilhões</a:t>
                    </a:r>
                  </a:p>
                  <a:p>
                    <a:pPr>
                      <a:defRPr sz="1600" b="1"/>
                    </a:pPr>
                    <a:r>
                      <a:rPr lang="pt-BR" sz="1400" b="0" i="0" u="none" strike="noStrike" baseline="0">
                        <a:effectLst/>
                      </a:rPr>
                      <a:t>(R$ 208,36 bilhões de “Juros e Encargos da Dívida” + R$ 753,85 bilhões de “Amortizações/Refinanciamento da Dívida”)</a:t>
                    </a:r>
                    <a:endParaRPr lang="en-US" sz="1600"/>
                  </a:p>
                </c:rich>
              </c:tx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067192145046199"/>
                  <c:y val="-5.9393564142290875E-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/>
                      <a:t>Previdência Social
22,69%</a:t>
                    </a:r>
                  </a:p>
                  <a:p>
                    <a:pPr>
                      <a:defRPr sz="1400"/>
                    </a:pPr>
                    <a:r>
                      <a:rPr lang="en-US" sz="1400" b="1"/>
                      <a:t>R$ 472</a:t>
                    </a:r>
                    <a:r>
                      <a:rPr lang="en-US" sz="1400" b="1" baseline="0"/>
                      <a:t> bilhões</a:t>
                    </a:r>
                    <a:endParaRPr lang="en-US" sz="1400" b="1"/>
                  </a:p>
                </c:rich>
              </c:tx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267886635214114E-3"/>
                  <c:y val="2.3756490362019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0182995282176E-2"/>
                  <c:y val="2.6726051657272407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971006474051477E-2"/>
                  <c:y val="8.9086838857574697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/>
                      <a:t>Trabalho
2,88%</a:t>
                    </a:r>
                  </a:p>
                  <a:p>
                    <a:pPr>
                      <a:defRPr sz="1400" b="1"/>
                    </a:pPr>
                    <a:r>
                      <a:rPr lang="en-US" sz="1400"/>
                      <a:t>R$ 65 bilhões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91920406336448E-3"/>
                  <c:y val="-1.1878245181009972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919204063364219E-3"/>
                  <c:y val="-2.0786929066767431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4271721422177742E-2"/>
                  <c:y val="-9.0003427855794363E-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'OGU 2015'!$A$4:$A$33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Outros Encargos Especiais</c:v>
                </c:pt>
                <c:pt idx="7">
                  <c:v>Assistência Social 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Legislativa</c:v>
                </c:pt>
                <c:pt idx="15">
                  <c:v>Ciência e Tecnologia 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Energia</c:v>
                </c:pt>
                <c:pt idx="26">
                  <c:v>Desporto e Lazer</c:v>
                </c:pt>
                <c:pt idx="27">
                  <c:v>Direitos da Cidadania</c:v>
                </c:pt>
                <c:pt idx="28">
                  <c:v>Saneamento</c:v>
                </c:pt>
                <c:pt idx="29">
                  <c:v>Habitação</c:v>
                </c:pt>
              </c:strCache>
            </c:strRef>
          </c:cat>
          <c:val>
            <c:numRef>
              <c:f>'OGU 2015'!$B$4:$B$33</c:f>
              <c:numCache>
                <c:formatCode>0.00%</c:formatCode>
                <c:ptCount val="30"/>
                <c:pt idx="0">
                  <c:v>0.42430000000000062</c:v>
                </c:pt>
                <c:pt idx="1">
                  <c:v>0.22689999999999999</c:v>
                </c:pt>
                <c:pt idx="2">
                  <c:v>8.9600000000000068E-2</c:v>
                </c:pt>
                <c:pt idx="3">
                  <c:v>4.1399999999999999E-2</c:v>
                </c:pt>
                <c:pt idx="4">
                  <c:v>3.9100000000000003E-2</c:v>
                </c:pt>
                <c:pt idx="5">
                  <c:v>2.8799999999999999E-2</c:v>
                </c:pt>
                <c:pt idx="6">
                  <c:v>5.1299999999999998E-2</c:v>
                </c:pt>
                <c:pt idx="7">
                  <c:v>3.0500000000000006E-2</c:v>
                </c:pt>
                <c:pt idx="8">
                  <c:v>1.4700000000000001E-2</c:v>
                </c:pt>
                <c:pt idx="9">
                  <c:v>1.2800000000000021E-2</c:v>
                </c:pt>
                <c:pt idx="10">
                  <c:v>9.1000000000000004E-3</c:v>
                </c:pt>
                <c:pt idx="11">
                  <c:v>4.3000000000000087E-3</c:v>
                </c:pt>
                <c:pt idx="12">
                  <c:v>4.0000000000000088E-3</c:v>
                </c:pt>
                <c:pt idx="13">
                  <c:v>3.4000000000000059E-3</c:v>
                </c:pt>
                <c:pt idx="14">
                  <c:v>3.0000000000000048E-3</c:v>
                </c:pt>
                <c:pt idx="15">
                  <c:v>2.7000000000000049E-3</c:v>
                </c:pt>
                <c:pt idx="16">
                  <c:v>2.5999999999999999E-3</c:v>
                </c:pt>
                <c:pt idx="17">
                  <c:v>1.2999999999999978E-3</c:v>
                </c:pt>
                <c:pt idx="18">
                  <c:v>7.000000000000014E-4</c:v>
                </c:pt>
                <c:pt idx="19">
                  <c:v>1.4000000000000022E-3</c:v>
                </c:pt>
                <c:pt idx="20">
                  <c:v>9.0000000000000236E-4</c:v>
                </c:pt>
                <c:pt idx="21">
                  <c:v>5.0000000000000034E-4</c:v>
                </c:pt>
                <c:pt idx="22">
                  <c:v>5.0000000000000034E-4</c:v>
                </c:pt>
                <c:pt idx="23">
                  <c:v>5.0000000000000034E-4</c:v>
                </c:pt>
                <c:pt idx="24">
                  <c:v>4.0000000000000034E-4</c:v>
                </c:pt>
                <c:pt idx="25">
                  <c:v>7.000000000000014E-4</c:v>
                </c:pt>
                <c:pt idx="26">
                  <c:v>3.0000000000000062E-4</c:v>
                </c:pt>
                <c:pt idx="27">
                  <c:v>3.0000000000000062E-4</c:v>
                </c:pt>
                <c:pt idx="28">
                  <c:v>1.0000000000000025E-4</c:v>
                </c:pt>
                <c:pt idx="29">
                  <c:v>0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'OGU 2015'!$A$4:$A$33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Outros Encargos Especiais</c:v>
                </c:pt>
                <c:pt idx="7">
                  <c:v>Assistência Social 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Legislativa</c:v>
                </c:pt>
                <c:pt idx="15">
                  <c:v>Ciência e Tecnologia 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Energia</c:v>
                </c:pt>
                <c:pt idx="26">
                  <c:v>Desporto e Lazer</c:v>
                </c:pt>
                <c:pt idx="27">
                  <c:v>Direitos da Cidadania</c:v>
                </c:pt>
                <c:pt idx="28">
                  <c:v>Saneamento</c:v>
                </c:pt>
                <c:pt idx="29">
                  <c:v>Habitação</c:v>
                </c:pt>
              </c:strCache>
            </c:strRef>
          </c:cat>
          <c:val>
            <c:numRef>
              <c:f>'OGU 2015'!$D$4:$D$33</c:f>
              <c:numCache>
                <c:formatCode>#,##0</c:formatCode>
                <c:ptCount val="30"/>
                <c:pt idx="0">
                  <c:v>962312400</c:v>
                </c:pt>
                <c:pt idx="1">
                  <c:v>514609200</c:v>
                </c:pt>
                <c:pt idx="2">
                  <c:v>203212800</c:v>
                </c:pt>
                <c:pt idx="3">
                  <c:v>93895200</c:v>
                </c:pt>
                <c:pt idx="4">
                  <c:v>88678800</c:v>
                </c:pt>
                <c:pt idx="5">
                  <c:v>65318400</c:v>
                </c:pt>
                <c:pt idx="6">
                  <c:v>116348400</c:v>
                </c:pt>
                <c:pt idx="7">
                  <c:v>69174000</c:v>
                </c:pt>
                <c:pt idx="8">
                  <c:v>33339600</c:v>
                </c:pt>
                <c:pt idx="9">
                  <c:v>29030400</c:v>
                </c:pt>
                <c:pt idx="10">
                  <c:v>20638800</c:v>
                </c:pt>
                <c:pt idx="11">
                  <c:v>9752400</c:v>
                </c:pt>
                <c:pt idx="12">
                  <c:v>9072000</c:v>
                </c:pt>
                <c:pt idx="13">
                  <c:v>7711200</c:v>
                </c:pt>
                <c:pt idx="14">
                  <c:v>6804000</c:v>
                </c:pt>
                <c:pt idx="15">
                  <c:v>6123600</c:v>
                </c:pt>
                <c:pt idx="16">
                  <c:v>5896800</c:v>
                </c:pt>
                <c:pt idx="17">
                  <c:v>2948400</c:v>
                </c:pt>
                <c:pt idx="18">
                  <c:v>1587600</c:v>
                </c:pt>
                <c:pt idx="19">
                  <c:v>3175200</c:v>
                </c:pt>
                <c:pt idx="20">
                  <c:v>2041200</c:v>
                </c:pt>
                <c:pt idx="21">
                  <c:v>1134000</c:v>
                </c:pt>
                <c:pt idx="22">
                  <c:v>1134000</c:v>
                </c:pt>
                <c:pt idx="23">
                  <c:v>1134000</c:v>
                </c:pt>
                <c:pt idx="24">
                  <c:v>907200</c:v>
                </c:pt>
                <c:pt idx="25">
                  <c:v>1587600</c:v>
                </c:pt>
                <c:pt idx="26">
                  <c:v>680400</c:v>
                </c:pt>
                <c:pt idx="27">
                  <c:v>680400</c:v>
                </c:pt>
                <c:pt idx="28">
                  <c:v>226800</c:v>
                </c:pt>
                <c:pt idx="29">
                  <c:v>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'OGU 2013'!$A$4:$A$33</c:f>
              <c:strCache>
                <c:ptCount val="30"/>
                <c:pt idx="0">
                  <c:v>Juros e amortizações da dívida</c:v>
                </c:pt>
                <c:pt idx="1">
                  <c:v>Previdência Social</c:v>
                </c:pt>
                <c:pt idx="2">
                  <c:v>Transferências a Estados e Municípios</c:v>
                </c:pt>
                <c:pt idx="3">
                  <c:v>Saúde</c:v>
                </c:pt>
                <c:pt idx="4">
                  <c:v>Educação</c:v>
                </c:pt>
                <c:pt idx="5">
                  <c:v>Trabalho</c:v>
                </c:pt>
                <c:pt idx="6">
                  <c:v>Assistência Social </c:v>
                </c:pt>
                <c:pt idx="7">
                  <c:v>Outros Encargos Especiais</c:v>
                </c:pt>
                <c:pt idx="8">
                  <c:v>Defesa Nacional</c:v>
                </c:pt>
                <c:pt idx="9">
                  <c:v>Judiciária</c:v>
                </c:pt>
                <c:pt idx="10">
                  <c:v>Administração</c:v>
                </c:pt>
                <c:pt idx="11">
                  <c:v>Transporte</c:v>
                </c:pt>
                <c:pt idx="12">
                  <c:v>Agricultura</c:v>
                </c:pt>
                <c:pt idx="13">
                  <c:v>Segurança Pública</c:v>
                </c:pt>
                <c:pt idx="14">
                  <c:v>Ciência e Tecnologia </c:v>
                </c:pt>
                <c:pt idx="15">
                  <c:v>Legislativa</c:v>
                </c:pt>
                <c:pt idx="16">
                  <c:v>Essencial à Justiça</c:v>
                </c:pt>
                <c:pt idx="17">
                  <c:v>Gestão Ambiental</c:v>
                </c:pt>
                <c:pt idx="18">
                  <c:v>Organização Agrária</c:v>
                </c:pt>
                <c:pt idx="19">
                  <c:v>Relações Exteriores</c:v>
                </c:pt>
                <c:pt idx="20">
                  <c:v>Indústria</c:v>
                </c:pt>
                <c:pt idx="21">
                  <c:v>Comércio e Serviços</c:v>
                </c:pt>
                <c:pt idx="22">
                  <c:v>Urbanismo</c:v>
                </c:pt>
                <c:pt idx="23">
                  <c:v>Comunicações</c:v>
                </c:pt>
                <c:pt idx="24">
                  <c:v>Cultura</c:v>
                </c:pt>
                <c:pt idx="25">
                  <c:v>Saneamento</c:v>
                </c:pt>
                <c:pt idx="26">
                  <c:v>Direitos da Cidadania</c:v>
                </c:pt>
                <c:pt idx="27">
                  <c:v>Energia</c:v>
                </c:pt>
                <c:pt idx="28">
                  <c:v>Desporto e Lazer</c:v>
                </c:pt>
                <c:pt idx="29">
                  <c:v>Habitação</c:v>
                </c:pt>
              </c:strCache>
            </c:strRef>
          </c:cat>
          <c:val>
            <c:numRef>
              <c:f>'OGU 2013'!$C$4:$C$33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PIM!$B$5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PIM!$A$17:$A$21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 formatCode="mmm/yy">
                  <c:v>42856</c:v>
                </c:pt>
              </c:numCache>
            </c:numRef>
          </c:cat>
          <c:val>
            <c:numRef>
              <c:f>PIM!$B$17:$B$21</c:f>
              <c:numCache>
                <c:formatCode>General</c:formatCode>
                <c:ptCount val="5"/>
                <c:pt idx="0">
                  <c:v>-0.60000000000000009</c:v>
                </c:pt>
                <c:pt idx="1">
                  <c:v>2.5</c:v>
                </c:pt>
                <c:pt idx="2">
                  <c:v>-12.4</c:v>
                </c:pt>
                <c:pt idx="3">
                  <c:v>-2.7</c:v>
                </c:pt>
                <c:pt idx="4">
                  <c:v>-4</c:v>
                </c:pt>
              </c:numCache>
            </c:numRef>
          </c:val>
        </c:ser>
        <c:ser>
          <c:idx val="0"/>
          <c:order val="1"/>
          <c:tx>
            <c:strRef>
              <c:f>PIM!$C$5</c:f>
              <c:strCache>
                <c:ptCount val="1"/>
                <c:pt idx="0">
                  <c:v>Rio de Janeiro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PIM!$A$17:$A$21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 formatCode="mmm/yy">
                  <c:v>42856</c:v>
                </c:pt>
              </c:numCache>
            </c:numRef>
          </c:cat>
          <c:val>
            <c:numRef>
              <c:f>PIM!$C$17:$C$21</c:f>
              <c:numCache>
                <c:formatCode>General</c:formatCode>
                <c:ptCount val="5"/>
                <c:pt idx="0">
                  <c:v>1.3</c:v>
                </c:pt>
                <c:pt idx="1">
                  <c:v>3.1</c:v>
                </c:pt>
                <c:pt idx="2">
                  <c:v>-2.4</c:v>
                </c:pt>
                <c:pt idx="3">
                  <c:v>-22</c:v>
                </c:pt>
                <c:pt idx="4">
                  <c:v>-5</c:v>
                </c:pt>
              </c:numCache>
            </c:numRef>
          </c:val>
        </c:ser>
        <c:ser>
          <c:idx val="2"/>
          <c:order val="2"/>
          <c:tx>
            <c:strRef>
              <c:f>PIM!$D$5</c:f>
              <c:strCache>
                <c:ptCount val="1"/>
                <c:pt idx="0">
                  <c:v>São Paulo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PIM!$A$17:$A$21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 formatCode="mmm/yy">
                  <c:v>42856</c:v>
                </c:pt>
              </c:numCache>
            </c:numRef>
          </c:cat>
          <c:val>
            <c:numRef>
              <c:f>PIM!$D$17:$D$21</c:f>
              <c:numCache>
                <c:formatCode>General</c:formatCode>
                <c:ptCount val="5"/>
                <c:pt idx="0">
                  <c:v>-20.7</c:v>
                </c:pt>
                <c:pt idx="1">
                  <c:v>-0.70000000000000007</c:v>
                </c:pt>
                <c:pt idx="2">
                  <c:v>-14.4</c:v>
                </c:pt>
                <c:pt idx="3">
                  <c:v>-7.1</c:v>
                </c:pt>
                <c:pt idx="4">
                  <c:v>-9.3000000000000007</c:v>
                </c:pt>
              </c:numCache>
            </c:numRef>
          </c:val>
        </c:ser>
        <c:ser>
          <c:idx val="3"/>
          <c:order val="3"/>
          <c:tx>
            <c:strRef>
              <c:f>PIM!$E$5</c:f>
              <c:strCache>
                <c:ptCount val="1"/>
                <c:pt idx="0">
                  <c:v>Goiás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PIM!$A$17:$A$21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 formatCode="mmm/yy">
                  <c:v>42856</c:v>
                </c:pt>
              </c:numCache>
            </c:numRef>
          </c:cat>
          <c:val>
            <c:numRef>
              <c:f>PIM!$E$17:$E$21</c:f>
              <c:numCache>
                <c:formatCode>General</c:formatCode>
                <c:ptCount val="5"/>
                <c:pt idx="0">
                  <c:v>59.7</c:v>
                </c:pt>
                <c:pt idx="1">
                  <c:v>-13.4</c:v>
                </c:pt>
                <c:pt idx="2">
                  <c:v>-19</c:v>
                </c:pt>
                <c:pt idx="3">
                  <c:v>11.3</c:v>
                </c:pt>
                <c:pt idx="4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29872"/>
        <c:axId val="373731832"/>
      </c:barChart>
      <c:catAx>
        <c:axId val="37372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100000"/>
          <a:lstStyle/>
          <a:p>
            <a:pPr>
              <a:defRPr/>
            </a:pPr>
            <a:endParaRPr lang="pt-BR"/>
          </a:p>
        </c:txPr>
        <c:crossAx val="373731832"/>
        <c:crosses val="autoZero"/>
        <c:auto val="1"/>
        <c:lblAlgn val="ctr"/>
        <c:lblOffset val="100"/>
        <c:noMultiLvlLbl val="0"/>
      </c:catAx>
      <c:valAx>
        <c:axId val="373731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73729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NUCI!$B$2</c:f>
              <c:strCache>
                <c:ptCount val="1"/>
                <c:pt idx="0">
                  <c:v>Indústria de Transformação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-7.4074074074074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9752567906684133E-17"/>
                  <c:y val="4.0740740740740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2.962962962962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(NUCI!$A$14;NUCI!$A$26;NUCI!$A$38;NUCI!$A$50;NUCI!$A$62;NUCI!$A$74;NUCI!$A$86;NUCI!$A$98;NUCI!$A$110;NUCI!$A$122;NUCI!$A$134;NUCI!$A$146;NUCI!$A$157;NUCI!$A$158)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(NUCI!$B$14;NUCI!$B$26;NUCI!$B$38;NUCI!$B$50;NUCI!$B$62;NUCI!$B$74;NUCI!$B$86;NUCI!$B$98;NUCI!$B$110;NUCI!$B$122;NUCI!$B$134;NUCI!$B$146;NUCI!$B$157;NUCI!$B$158)</c:f>
              <c:numCache>
                <c:formatCode>#,##0.00</c:formatCode>
                <c:ptCount val="14"/>
                <c:pt idx="0">
                  <c:v>78.5</c:v>
                </c:pt>
                <c:pt idx="1">
                  <c:v>81.3</c:v>
                </c:pt>
                <c:pt idx="2">
                  <c:v>80.3</c:v>
                </c:pt>
                <c:pt idx="3">
                  <c:v>80.7</c:v>
                </c:pt>
                <c:pt idx="4">
                  <c:v>82.1</c:v>
                </c:pt>
                <c:pt idx="5">
                  <c:v>78.099999999999994</c:v>
                </c:pt>
                <c:pt idx="6">
                  <c:v>81.099999999999994</c:v>
                </c:pt>
                <c:pt idx="7">
                  <c:v>81.7</c:v>
                </c:pt>
                <c:pt idx="8">
                  <c:v>80.400000000000006</c:v>
                </c:pt>
                <c:pt idx="9">
                  <c:v>80.7</c:v>
                </c:pt>
                <c:pt idx="10">
                  <c:v>79.8</c:v>
                </c:pt>
                <c:pt idx="11">
                  <c:v>78.599999999999994</c:v>
                </c:pt>
                <c:pt idx="12">
                  <c:v>75.599999999999994</c:v>
                </c:pt>
                <c:pt idx="13">
                  <c:v>73.900000000000006</c:v>
                </c:pt>
              </c:numCache>
            </c:numRef>
          </c:val>
        </c:ser>
        <c:ser>
          <c:idx val="1"/>
          <c:order val="1"/>
          <c:tx>
            <c:strRef>
              <c:f>NUCI!$C$2</c:f>
              <c:strCache>
                <c:ptCount val="1"/>
                <c:pt idx="0">
                  <c:v>Indústria Farmacêutica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1.481452318460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(NUCI!$A$14;NUCI!$A$26;NUCI!$A$38;NUCI!$A$50;NUCI!$A$62;NUCI!$A$74;NUCI!$A$86;NUCI!$A$98;NUCI!$A$110;NUCI!$A$122;NUCI!$A$134;NUCI!$A$146;NUCI!$A$157;NUCI!$A$158)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(NUCI!$C$14;NUCI!$C$26;NUCI!$C$38;NUCI!$C$50;NUCI!$C$62;NUCI!$C$74;NUCI!$C$86;NUCI!$C$98;NUCI!$C$110;NUCI!$C$122;NUCI!$C$134;NUCI!$C$146;NUCI!$C$157;NUCI!$C$158)</c:f>
              <c:numCache>
                <c:formatCode>#,##0.00</c:formatCode>
                <c:ptCount val="14"/>
                <c:pt idx="0">
                  <c:v>64.3</c:v>
                </c:pt>
                <c:pt idx="1">
                  <c:v>69.5</c:v>
                </c:pt>
                <c:pt idx="2">
                  <c:v>70.5</c:v>
                </c:pt>
                <c:pt idx="3">
                  <c:v>71.3</c:v>
                </c:pt>
                <c:pt idx="4">
                  <c:v>67.5</c:v>
                </c:pt>
                <c:pt idx="5">
                  <c:v>67</c:v>
                </c:pt>
                <c:pt idx="6">
                  <c:v>72.7</c:v>
                </c:pt>
                <c:pt idx="7">
                  <c:v>80.2</c:v>
                </c:pt>
                <c:pt idx="8">
                  <c:v>83.5</c:v>
                </c:pt>
                <c:pt idx="9">
                  <c:v>80.8</c:v>
                </c:pt>
                <c:pt idx="10">
                  <c:v>79.900000000000006</c:v>
                </c:pt>
                <c:pt idx="11">
                  <c:v>83</c:v>
                </c:pt>
                <c:pt idx="12">
                  <c:v>84.4</c:v>
                </c:pt>
                <c:pt idx="13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29480"/>
        <c:axId val="373732616"/>
      </c:barChart>
      <c:catAx>
        <c:axId val="373729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340000"/>
          <a:lstStyle/>
          <a:p>
            <a:pPr>
              <a:defRPr sz="1400"/>
            </a:pPr>
            <a:endParaRPr lang="pt-BR"/>
          </a:p>
        </c:txPr>
        <c:crossAx val="373732616"/>
        <c:crosses val="autoZero"/>
        <c:auto val="1"/>
        <c:lblAlgn val="ctr"/>
        <c:lblOffset val="100"/>
        <c:noMultiLvlLbl val="0"/>
      </c:catAx>
      <c:valAx>
        <c:axId val="37373261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373729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0.02275</cdr:x>
      <cdr:y>0.88625</cdr:y>
    </cdr:from>
    <cdr:to>
      <cdr:x>0.95469</cdr:x>
      <cdr:y>0.99225</cdr:y>
    </cdr:to>
    <cdr:sp macro="" textlink="">
      <cdr:nvSpPr>
        <cdr:cNvPr id="212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1310" y="5004622"/>
          <a:ext cx="7836883" cy="598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Fonte: IMS Health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Elaboração: </a:t>
          </a:r>
          <a:r>
            <a:rPr lang="pt-BR" sz="10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Sindusfarma</a:t>
          </a: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/ Diretoria de Mercados e Assuntos Jurídicos       </a:t>
          </a:r>
          <a:endParaRPr lang="pt-BR" sz="1000" b="1" i="0" u="none" strike="noStrike" baseline="0" dirty="0" smtClean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dirty="0" smtClean="0">
              <a:solidFill>
                <a:srgbClr val="000000"/>
              </a:solidFill>
              <a:latin typeface="Arial"/>
              <a:cs typeface="Arial"/>
            </a:rPr>
            <a:t>(*) </a:t>
          </a:r>
          <a:r>
            <a:rPr lang="pt-BR" sz="1000" b="1" dirty="0">
              <a:solidFill>
                <a:srgbClr val="000000"/>
              </a:solidFill>
              <a:latin typeface="Arial"/>
              <a:cs typeface="Arial"/>
            </a:rPr>
            <a:t>Preços Fábrica (sem desconto com impostos inclusos)                      </a:t>
          </a:r>
          <a:endParaRPr lang="pt-BR" sz="10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0.01914</cdr:x>
      <cdr:y>0.87875</cdr:y>
    </cdr:from>
    <cdr:to>
      <cdr:x>0.95273</cdr:x>
      <cdr:y>0.9855</cdr:y>
    </cdr:to>
    <cdr:sp macro="" textlink="">
      <cdr:nvSpPr>
        <cdr:cNvPr id="20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3266" y="4946725"/>
          <a:ext cx="7837734" cy="600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Fonte: IMS Health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Elaboração: </a:t>
          </a:r>
          <a:r>
            <a:rPr lang="pt-BR" sz="10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Sindusfarma</a:t>
          </a:r>
          <a:r>
            <a:rPr lang="pt-BR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/ Diretoria de Mercados e Assuntos Jurídicos                </a:t>
          </a:r>
          <a:endParaRPr lang="pt-BR" sz="1000" b="1" i="0" u="none" strike="noStrike" baseline="0" dirty="0" smtClean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pt-BR" sz="1000" b="1" dirty="0">
              <a:solidFill>
                <a:srgbClr val="000000"/>
              </a:solidFill>
              <a:latin typeface="Arial"/>
              <a:cs typeface="Arial"/>
            </a:rPr>
            <a:t>(*) Preços Fábrica (sem desconto com impostos inclusos)</a:t>
          </a:r>
          <a:endParaRPr lang="pt-BR" sz="10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0.15991</cdr:x>
      <cdr:y>0.40108</cdr:y>
    </cdr:from>
    <cdr:to>
      <cdr:x>0.92756</cdr:x>
      <cdr:y>0.40164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1619250" y="2439080"/>
          <a:ext cx="7773080" cy="340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25C4-0D91-452E-8117-DD3117E46B4D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4CF5-9EAE-45F6-8FBA-2D52A7C24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231DC1-4E01-4F89-A76D-BE424FFD92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98A0E5-9B89-4174-A6D2-373CC1DA978A}" type="datetimeFigureOut">
              <a:rPr lang="pt-BR" smtClean="0"/>
              <a:pPr/>
              <a:t>10/08/2017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itaucultural/docs/ilustracao_sindica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1.bp.blogspot.com/-WH4ZCKO3P68/UVMu_dRcwEI/AAAAAAAACjw/-LisV09-KJs/s1600/comprimi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karolinas.net/soubory-clanky/research-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3414738"/>
            <a:ext cx="5164893" cy="3443262"/>
          </a:xfrm>
          <a:prstGeom prst="rect">
            <a:avLst/>
          </a:prstGeom>
          <a:noFill/>
        </p:spPr>
      </p:pic>
      <p:pic>
        <p:nvPicPr>
          <p:cNvPr id="51204" name="Picture 4" descr="http://www.xpnindustries.com/wp-content/uploads/2012/04/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0"/>
            <a:ext cx="5145509" cy="3429000"/>
          </a:xfrm>
          <a:prstGeom prst="rect">
            <a:avLst/>
          </a:prstGeom>
          <a:noFill/>
        </p:spPr>
      </p:pic>
      <p:pic>
        <p:nvPicPr>
          <p:cNvPr id="15" name="Picture 8" descr="http://thumbs.dreamstime.com/x/trabalhador-farmac%C3%AAutico-no-trabalho-19530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953" y="0"/>
            <a:ext cx="5137079" cy="3429000"/>
          </a:xfrm>
          <a:prstGeom prst="rect">
            <a:avLst/>
          </a:prstGeom>
          <a:noFill/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71538" y="2204864"/>
            <a:ext cx="7543800" cy="2304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atin typeface="+mn-lt"/>
              </a:rPr>
              <a:t>Encontro Nacional</a:t>
            </a:r>
          </a:p>
          <a:p>
            <a:pPr algn="ctr"/>
            <a:r>
              <a:rPr lang="pt-BR" sz="4000" b="1" dirty="0" smtClean="0">
                <a:latin typeface="+mn-lt"/>
              </a:rPr>
              <a:t>Propagandistas de Produtos Farmacêuticos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+mn-lt"/>
              </a:rPr>
              <a:t>Agosto/2017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C:\Users\Daniel Ferrer\Google Drive\Trabalho\DIEESE\FEQUIMFAR\Cabeçalhos e Logotipos\Logo  - CNTQ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542927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spc="-100" dirty="0" smtClean="0">
                <a:solidFill>
                  <a:schemeClr val="tx2"/>
                </a:solidFill>
                <a:ea typeface="+mj-ea"/>
                <a:cs typeface="+mj-cs"/>
              </a:rPr>
              <a:t>Superávit primário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PIB)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84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cs typeface="Arial" pitchFamily="34" charset="0"/>
              </a:rPr>
              <a:t>Fonte: BCB</a:t>
            </a:r>
          </a:p>
          <a:p>
            <a:r>
              <a:rPr lang="pt-BR" sz="1400" dirty="0" smtClean="0">
                <a:cs typeface="Arial" pitchFamily="34" charset="0"/>
              </a:rPr>
              <a:t>Elaboração: DIEESE</a:t>
            </a:r>
            <a:endParaRPr lang="pt-BR" sz="1400" dirty="0"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24601" y="1259468"/>
            <a:ext cx="1480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Média: 1,7%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827420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4"/>
                </a:solidFill>
              </a:rPr>
              <a:t>Média: 3,5%</a:t>
            </a: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0232" y="1441605"/>
            <a:ext cx="13573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Média: 0,9%</a:t>
            </a:r>
            <a:endParaRPr lang="pt-BR" dirty="0">
              <a:solidFill>
                <a:srgbClr val="C000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427649"/>
              </p:ext>
            </p:extLst>
          </p:nvPr>
        </p:nvGraphicFramePr>
        <p:xfrm>
          <a:off x="0" y="642918"/>
          <a:ext cx="8429652" cy="569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0651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Orçamento Geral da União (OGU) – Executado em 2015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Total = R$ 2,268 trilhão (38,4% PIB)</a:t>
            </a:r>
            <a:endParaRPr kumimoji="0" lang="pt-BR" sz="28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2" y="5903917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cs typeface="Arial" pitchFamily="34" charset="0"/>
              </a:rPr>
              <a:t>Fonte: Auditoria Cidadã da Dívida. Senado Federal – Sistema SIGA BRASIL. Disponível em: &lt;http://www.auditoriacidada.org.br/e-por-direitos-auditoria-da-divida-ja-confira-o-grafico-do-orcamento-de-2012/&gt;</a:t>
            </a:r>
          </a:p>
          <a:p>
            <a:r>
              <a:rPr lang="pt-BR" sz="1400" dirty="0" smtClean="0">
                <a:cs typeface="Arial" pitchFamily="34" charset="0"/>
              </a:rPr>
              <a:t>Elaboração:  DIEESE</a:t>
            </a:r>
            <a:endParaRPr lang="pt-BR" sz="1400" dirty="0"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39" y="4157680"/>
            <a:ext cx="2619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239373"/>
              </p:ext>
            </p:extLst>
          </p:nvPr>
        </p:nvGraphicFramePr>
        <p:xfrm>
          <a:off x="-32" y="908719"/>
          <a:ext cx="8429684" cy="499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16900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nasnofoco.com/wp-content/uploads/2014/08/oficina_farma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"/>
            <a:ext cx="9144001" cy="609219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928794" y="4053132"/>
            <a:ext cx="7215206" cy="22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 smtClean="0">
                <a:latin typeface="+mn-lt"/>
              </a:rPr>
              <a:t>Diagnóstico e desempenho setorial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+mn-lt"/>
              </a:rPr>
              <a:t>Agosto/2017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aniel Ferrer\Google Drive\Trabalho\DIEESE\FEQUIMFAR\Cabeçalhos e Logotipos\Logo  - CNTQ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542927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Fabricação de produtos </a:t>
            </a:r>
            <a:r>
              <a:rPr lang="pt-BR" sz="2800" spc="-100" dirty="0" err="1" smtClean="0">
                <a:solidFill>
                  <a:schemeClr val="tx2"/>
                </a:solidFill>
                <a:ea typeface="+mj-ea"/>
                <a:cs typeface="+mj-cs"/>
              </a:rPr>
              <a:t>farmoquímicos</a:t>
            </a: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 e farmacêuticos</a:t>
            </a:r>
            <a:endParaRPr lang="pt-BR" sz="32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Variação percentual acumulada no ano (%)</a:t>
            </a:r>
            <a:endParaRPr kumimoji="0" lang="pt-BR" sz="16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/>
          <p:nvPr/>
        </p:nvGraphicFramePr>
        <p:xfrm>
          <a:off x="0" y="836712"/>
          <a:ext cx="838842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39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8460432" cy="85723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BRASIL - UTILIZAÇÃO MÉDIA DA CAPACIDADE INSTALADA 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Indústria de Transformação e Produtos Farmacêuticos e Veterinários 2003-2016</a:t>
            </a:r>
            <a:endParaRPr kumimoji="0" lang="pt-BR" sz="1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334780"/>
            <a:ext cx="276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CNI – Indicadores Industriais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13561"/>
              </p:ext>
            </p:extLst>
          </p:nvPr>
        </p:nvGraphicFramePr>
        <p:xfrm>
          <a:off x="0" y="1124744"/>
          <a:ext cx="8460432" cy="521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739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Artigos farmacêuticos, médicos, ortopédicos, de perfumaria e cosméticos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Receita nominal de vendas no comércio varejista - </a:t>
            </a:r>
            <a:r>
              <a:rPr lang="pt-BR" sz="2400" b="1" spc="-100" dirty="0" smtClean="0">
                <a:solidFill>
                  <a:schemeClr val="tx2"/>
                </a:solidFill>
                <a:ea typeface="+mj-ea"/>
                <a:cs typeface="+mj-cs"/>
              </a:rPr>
              <a:t>2016</a:t>
            </a:r>
            <a:endParaRPr lang="pt-BR" sz="2800" b="1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ea typeface="+mj-ea"/>
                <a:cs typeface="+mj-cs"/>
              </a:rPr>
              <a:t>Variação percentual acumulada no ano (%)</a:t>
            </a:r>
            <a:endParaRPr kumimoji="0" lang="pt-BR" sz="14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0" y="1268760"/>
          <a:ext cx="8460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090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Artigos farmacêuticos, médicos, ortopédicos, de perfumaria e cosméticos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Receita nominal de vendas no comércio varejista – </a:t>
            </a:r>
            <a:r>
              <a:rPr lang="pt-BR" sz="2400" b="1" spc="-100" dirty="0" smtClean="0">
                <a:solidFill>
                  <a:schemeClr val="tx2"/>
                </a:solidFill>
                <a:ea typeface="+mj-ea"/>
                <a:cs typeface="+mj-cs"/>
              </a:rPr>
              <a:t>jan-mai/2017</a:t>
            </a:r>
            <a:endParaRPr lang="pt-BR" sz="2800" b="1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2000" spc="-100" dirty="0" smtClean="0">
                <a:ea typeface="+mj-ea"/>
                <a:cs typeface="+mj-cs"/>
              </a:rPr>
              <a:t>Variação percentual acumulada no ano (%)</a:t>
            </a:r>
            <a:endParaRPr kumimoji="0" lang="pt-BR" sz="14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0" y="1196752"/>
          <a:ext cx="84604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090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85723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800" spc="-100" dirty="0">
                <a:solidFill>
                  <a:schemeClr val="tx2"/>
                </a:solidFill>
                <a:ea typeface="+mj-ea"/>
                <a:cs typeface="+mj-cs"/>
              </a:rPr>
              <a:t>Custos e despesas selecionadas - Fabricação de produtos farmoquímicos e farmacêuticos </a:t>
            </a: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– Brasil, 2008-2014</a:t>
            </a:r>
            <a:endParaRPr kumimoji="0" lang="pt-BR" sz="16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PIA. 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113"/>
            <a:ext cx="8460432" cy="54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1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60432" cy="7109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Reajuste de preços aprovado pela CMED, por níveis de medicamentos (2008-2017)</a:t>
            </a:r>
            <a:endParaRPr kumimoji="0" lang="pt-BR" sz="14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315724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cs typeface="Arial" panose="020B0604020202020204" pitchFamily="34" charset="0"/>
              </a:rPr>
              <a:t>Nota: Medicamentos Nível I - Classes terapêuticas com participação de genéricos em faturamento igual ou superior a 20%; Medicamentos Nível II - Classes terapêuticas com participação de genéricos em faturamento igual ou superior a 15% e abaixo de 20%; Medicamentos Nível III - Classes terapêuticas com participação de genéricos em faturamento abaixo de 15%.</a:t>
            </a:r>
          </a:p>
          <a:p>
            <a:pPr algn="just"/>
            <a:r>
              <a:rPr lang="pt-BR" sz="1600" dirty="0" smtClean="0">
                <a:cs typeface="Arial" panose="020B0604020202020204" pitchFamily="34" charset="0"/>
              </a:rPr>
              <a:t>Fonte: ANVISA - Secretaria-Executiva da Câmara de Regulação do Mercado de Medicamentos - CMED</a:t>
            </a:r>
            <a:endParaRPr lang="pt-BR" sz="1600" dirty="0">
              <a:cs typeface="Arial" panose="020B0604020202020204" pitchFamily="34" charset="0"/>
            </a:endParaRPr>
          </a:p>
          <a:p>
            <a:pPr algn="just"/>
            <a:r>
              <a:rPr lang="pt-BR" sz="1600" dirty="0">
                <a:cs typeface="Arial" panose="020B0604020202020204" pitchFamily="34" charset="0"/>
              </a:rPr>
              <a:t>Elaboração: </a:t>
            </a:r>
            <a:r>
              <a:rPr lang="pt-BR" sz="1600" dirty="0" smtClean="0">
                <a:cs typeface="Arial" panose="020B0604020202020204" pitchFamily="34" charset="0"/>
              </a:rPr>
              <a:t>DIEESE</a:t>
            </a: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72198" y="571480"/>
            <a:ext cx="2262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cs typeface="Arial" pitchFamily="34" charset="0"/>
              </a:rPr>
              <a:t>O reajuste de preços dos medicamentos baseia-se em um modelo cujo teto é a variação do IPCA (acumulado de março a fevereiro de cada ano). O reajuste considera três faixas de medicamentos, com maior ou menor participação de genéricos. Adota-se o seguinte raciocínio, nas categorias com maior número de genéricos, a concorrência também é maior e, portanto, o aumento autorizado também pode ser.</a:t>
            </a:r>
            <a:endParaRPr lang="pt-BR" sz="1600" dirty="0"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600392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4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558498"/>
            <a:ext cx="1357321" cy="29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7504" y="5361676"/>
            <a:ext cx="8208912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65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b="1" dirty="0" smtClean="0">
                <a:solidFill>
                  <a:srgbClr val="000000"/>
                </a:solidFill>
              </a:rPr>
              <a:t>Mercado Total Farmacêutico (</a:t>
            </a:r>
            <a:r>
              <a:rPr lang="pt-BR" b="1" u="sng" dirty="0" smtClean="0"/>
              <a:t>PMB </a:t>
            </a:r>
            <a:r>
              <a:rPr lang="pt-BR" b="1" i="1" u="sng" dirty="0" smtClean="0"/>
              <a:t>– </a:t>
            </a:r>
            <a:r>
              <a:rPr lang="pt-BR" b="1" u="sng" dirty="0" err="1" smtClean="0"/>
              <a:t>Pharmaceutical</a:t>
            </a:r>
            <a:r>
              <a:rPr lang="pt-BR" b="1" u="sng" dirty="0" smtClean="0"/>
              <a:t> </a:t>
            </a:r>
            <a:r>
              <a:rPr lang="pt-BR" b="1" u="sng" dirty="0" err="1" smtClean="0"/>
              <a:t>Market</a:t>
            </a:r>
            <a:r>
              <a:rPr lang="pt-BR" b="1" u="sng" dirty="0" smtClean="0"/>
              <a:t> </a:t>
            </a:r>
            <a:r>
              <a:rPr lang="pt-BR" b="1" u="sng" dirty="0" err="1" smtClean="0"/>
              <a:t>Brazil</a:t>
            </a:r>
            <a:r>
              <a:rPr lang="pt-BR" b="1" u="sng" dirty="0" smtClean="0"/>
              <a:t>)</a:t>
            </a:r>
            <a:endParaRPr lang="pt-BR" altLang="pt-BR" b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R$: </a:t>
            </a:r>
            <a:r>
              <a:rPr lang="pt-BR" altLang="pt-BR" b="1" dirty="0" smtClean="0">
                <a:solidFill>
                  <a:srgbClr val="000000"/>
                </a:solidFill>
              </a:rPr>
              <a:t>13,06% em 2016</a:t>
            </a:r>
            <a:r>
              <a:rPr lang="pt-BR" altLang="pt-BR" dirty="0" smtClean="0">
                <a:solidFill>
                  <a:srgbClr val="000000"/>
                </a:solidFill>
              </a:rPr>
              <a:t>, contra 14,44% em 2015</a:t>
            </a: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US$: </a:t>
            </a:r>
            <a:r>
              <a:rPr lang="pt-BR" altLang="pt-BR" b="1" dirty="0" smtClean="0">
                <a:solidFill>
                  <a:srgbClr val="000000"/>
                </a:solidFill>
              </a:rPr>
              <a:t>8,04% em 2016</a:t>
            </a:r>
            <a:r>
              <a:rPr lang="pt-BR" altLang="pt-BR" dirty="0" smtClean="0">
                <a:solidFill>
                  <a:srgbClr val="000000"/>
                </a:solidFill>
              </a:rPr>
              <a:t>, contra -18,59% em 2015</a:t>
            </a: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Unidades (Caixas): </a:t>
            </a:r>
            <a:r>
              <a:rPr lang="pt-BR" altLang="pt-BR" b="1" dirty="0" smtClean="0">
                <a:solidFill>
                  <a:srgbClr val="000000"/>
                </a:solidFill>
              </a:rPr>
              <a:t>4,55% em 2016</a:t>
            </a:r>
            <a:r>
              <a:rPr lang="pt-BR" altLang="pt-BR" dirty="0" smtClean="0">
                <a:solidFill>
                  <a:srgbClr val="000000"/>
                </a:solidFill>
              </a:rPr>
              <a:t>, contra 7,56% em 2015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80923"/>
              </p:ext>
            </p:extLst>
          </p:nvPr>
        </p:nvGraphicFramePr>
        <p:xfrm>
          <a:off x="0" y="0"/>
          <a:ext cx="840921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16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2564904"/>
            <a:ext cx="8178132" cy="1590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b="1" dirty="0" smtClean="0">
                <a:latin typeface="+mn-lt"/>
              </a:rPr>
              <a:t>Conjuntura Econômica</a:t>
            </a: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+mn-lt"/>
              </a:rPr>
              <a:t>Agosto/2017</a:t>
            </a: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C:\Users\Daniel Ferrer\Google Drive\Trabalho\DIEESE\FEQUIMFAR\Cabeçalhos e Logotipos\Logo  - CNTQ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542927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959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5496" y="5301208"/>
            <a:ext cx="8386937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65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b="1" dirty="0" smtClean="0">
                <a:solidFill>
                  <a:srgbClr val="000000"/>
                </a:solidFill>
              </a:rPr>
              <a:t>Mercado Medicamentos Genéricos (</a:t>
            </a:r>
            <a:r>
              <a:rPr lang="pt-BR" b="1" u="sng" dirty="0" smtClean="0"/>
              <a:t>PMB </a:t>
            </a:r>
            <a:r>
              <a:rPr lang="pt-BR" b="1" i="1" u="sng" dirty="0" smtClean="0"/>
              <a:t>– </a:t>
            </a:r>
            <a:r>
              <a:rPr lang="pt-BR" b="1" u="sng" dirty="0" err="1" smtClean="0"/>
              <a:t>Pharmaceutical</a:t>
            </a:r>
            <a:r>
              <a:rPr lang="pt-BR" b="1" u="sng" dirty="0" smtClean="0"/>
              <a:t> </a:t>
            </a:r>
            <a:r>
              <a:rPr lang="pt-BR" b="1" u="sng" dirty="0" err="1" smtClean="0"/>
              <a:t>Market</a:t>
            </a:r>
            <a:r>
              <a:rPr lang="pt-BR" b="1" u="sng" dirty="0" smtClean="0"/>
              <a:t> </a:t>
            </a:r>
            <a:r>
              <a:rPr lang="pt-BR" b="1" u="sng" dirty="0" err="1" smtClean="0"/>
              <a:t>Brazil</a:t>
            </a:r>
            <a:r>
              <a:rPr lang="pt-BR" b="1" u="sng" dirty="0" smtClean="0"/>
              <a:t>)</a:t>
            </a:r>
            <a:endParaRPr lang="pt-BR" altLang="pt-BR" b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R$: </a:t>
            </a:r>
            <a:r>
              <a:rPr lang="pt-BR" altLang="pt-BR" b="1" dirty="0" smtClean="0">
                <a:solidFill>
                  <a:srgbClr val="000000"/>
                </a:solidFill>
              </a:rPr>
              <a:t>14,81% em 2016</a:t>
            </a:r>
            <a:r>
              <a:rPr lang="pt-BR" altLang="pt-BR" dirty="0" smtClean="0">
                <a:solidFill>
                  <a:srgbClr val="000000"/>
                </a:solidFill>
              </a:rPr>
              <a:t> contra 21,50% em 2015</a:t>
            </a: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US$: </a:t>
            </a:r>
            <a:r>
              <a:rPr lang="pt-BR" altLang="pt-BR" b="1" dirty="0" smtClean="0">
                <a:solidFill>
                  <a:srgbClr val="000000"/>
                </a:solidFill>
              </a:rPr>
              <a:t>9,91% em 2016</a:t>
            </a:r>
            <a:r>
              <a:rPr lang="pt-BR" altLang="pt-BR" dirty="0" smtClean="0">
                <a:solidFill>
                  <a:srgbClr val="000000"/>
                </a:solidFill>
              </a:rPr>
              <a:t>, contra -13,71% em 2015</a:t>
            </a:r>
          </a:p>
          <a:p>
            <a:pPr marL="339725" indent="-339725">
              <a:spcBef>
                <a:spcPts val="650"/>
              </a:spcBef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dirty="0" smtClean="0">
                <a:solidFill>
                  <a:srgbClr val="000000"/>
                </a:solidFill>
              </a:rPr>
              <a:t>Crescimento em Unidades (Caixas): </a:t>
            </a:r>
            <a:r>
              <a:rPr lang="pt-BR" altLang="pt-BR" b="1" dirty="0" smtClean="0">
                <a:solidFill>
                  <a:srgbClr val="000000"/>
                </a:solidFill>
              </a:rPr>
              <a:t>12,05% em 2016</a:t>
            </a:r>
            <a:r>
              <a:rPr lang="pt-BR" altLang="pt-BR" dirty="0" smtClean="0">
                <a:solidFill>
                  <a:srgbClr val="000000"/>
                </a:solidFill>
              </a:rPr>
              <a:t>, contra 12,15% em 2015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558498"/>
            <a:ext cx="1357321" cy="29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90360"/>
              </p:ext>
            </p:extLst>
          </p:nvPr>
        </p:nvGraphicFramePr>
        <p:xfrm>
          <a:off x="-17168" y="0"/>
          <a:ext cx="848253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78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12383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smtClean="0"/>
              <a:t>MERCADO FARMACÊUTICO - BRASIL  (Canal Farmácia)
Vendas de GENÉRICOS em Reais (R$), em Dólares (US$) e em Unidades (caixas) Período: 2014 a 2016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smtClean="0"/>
              <a:t>MERCADO FARMACÊUTICO - BRASIL  (Canal Farmácia)
Vendas em Reais (R$), em Dólares (US$) e em Unidades (caixas) </a:t>
            </a:r>
          </a:p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smtClean="0"/>
              <a:t>Período: 2014 a 2016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" y="2404584"/>
            <a:ext cx="8429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Fonte: SINDUSFARMA</a:t>
            </a:r>
          </a:p>
          <a:p>
            <a:pPr algn="just"/>
            <a:r>
              <a:rPr lang="pt-BR" sz="1400" dirty="0" smtClean="0"/>
              <a:t>PPP (</a:t>
            </a:r>
            <a:r>
              <a:rPr lang="pt-BR" sz="1400" dirty="0" err="1" smtClean="0"/>
              <a:t>Pharmacy</a:t>
            </a:r>
            <a:r>
              <a:rPr lang="pt-BR" sz="1400" dirty="0" smtClean="0"/>
              <a:t> </a:t>
            </a:r>
            <a:r>
              <a:rPr lang="pt-BR" sz="1400" dirty="0" err="1" smtClean="0"/>
              <a:t>Purchase</a:t>
            </a:r>
            <a:r>
              <a:rPr lang="pt-BR" sz="1400" dirty="0" smtClean="0"/>
              <a:t> </a:t>
            </a:r>
            <a:r>
              <a:rPr lang="pt-BR" sz="1400" dirty="0" err="1" smtClean="0"/>
              <a:t>Price</a:t>
            </a:r>
            <a:r>
              <a:rPr lang="pt-BR" sz="1400" dirty="0" smtClean="0"/>
              <a:t> ou Preço de compra da farmácia) - Base de pesquisa que mede os eventuais descontos das farmácias.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5762170"/>
            <a:ext cx="8429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Fonte: SINDUSFARMA</a:t>
            </a:r>
          </a:p>
          <a:p>
            <a:pPr algn="just"/>
            <a:r>
              <a:rPr lang="pt-BR" sz="1400" dirty="0" smtClean="0"/>
              <a:t>PPP (</a:t>
            </a:r>
            <a:r>
              <a:rPr lang="pt-BR" sz="1400" dirty="0" err="1" smtClean="0"/>
              <a:t>Pharmacy</a:t>
            </a:r>
            <a:r>
              <a:rPr lang="pt-BR" sz="1400" dirty="0" smtClean="0"/>
              <a:t> </a:t>
            </a:r>
            <a:r>
              <a:rPr lang="pt-BR" sz="1400" dirty="0" err="1" smtClean="0"/>
              <a:t>Purchase</a:t>
            </a:r>
            <a:r>
              <a:rPr lang="pt-BR" sz="1400" dirty="0" smtClean="0"/>
              <a:t> </a:t>
            </a:r>
            <a:r>
              <a:rPr lang="pt-BR" sz="1400" dirty="0" err="1" smtClean="0"/>
              <a:t>Price</a:t>
            </a:r>
            <a:r>
              <a:rPr lang="pt-BR" sz="1400" dirty="0" smtClean="0"/>
              <a:t> ou Preço de compra da farmácia) - Base de pesquisa que mede os eventuais descontos das farmácias.</a:t>
            </a:r>
            <a:endParaRPr lang="pt-BR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3999" cy="13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0821"/>
            <a:ext cx="9143999" cy="13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9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334780"/>
            <a:ext cx="4253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SINDUSFARMA. MDIC/</a:t>
            </a:r>
            <a:r>
              <a:rPr lang="pt-BR" sz="1400" dirty="0" err="1" smtClean="0">
                <a:cs typeface="Arial" panose="020B0604020202020204" pitchFamily="34" charset="0"/>
              </a:rPr>
              <a:t>Secex</a:t>
            </a:r>
            <a:r>
              <a:rPr lang="pt-BR" sz="1400" dirty="0" smtClean="0">
                <a:cs typeface="Arial" panose="020B0604020202020204" pitchFamily="34" charset="0"/>
              </a:rPr>
              <a:t> – Sistema Alice Web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0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Balança Comercial da Indústria Farmacêutica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spc="-100" dirty="0" smtClean="0">
                <a:ea typeface="+mj-ea"/>
                <a:cs typeface="+mj-cs"/>
              </a:rPr>
              <a:t>(FOB) – US$ bilhões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252536" y="4515937"/>
            <a:ext cx="8682189" cy="1770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just">
              <a:spcBef>
                <a:spcPts val="650"/>
              </a:spcBef>
              <a:buClr>
                <a:srgbClr val="000000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sz="1600" b="1" dirty="0" smtClean="0">
                <a:solidFill>
                  <a:srgbClr val="000000"/>
                </a:solidFill>
              </a:rPr>
              <a:t>	Exportações - </a:t>
            </a:r>
            <a:r>
              <a:rPr lang="pt-BR" altLang="pt-BR" sz="1600" dirty="0" smtClean="0">
                <a:solidFill>
                  <a:srgbClr val="000000"/>
                </a:solidFill>
              </a:rPr>
              <a:t>Em 2016, as exportações totalizam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US$ 1,2 bilhão</a:t>
            </a:r>
            <a:r>
              <a:rPr lang="pt-BR" altLang="pt-BR" sz="1600" dirty="0" smtClean="0">
                <a:solidFill>
                  <a:srgbClr val="000000"/>
                </a:solidFill>
              </a:rPr>
              <a:t>, o que corresponde a </a:t>
            </a:r>
            <a:r>
              <a:rPr lang="pt-BR" altLang="pt-BR" sz="1600" u="sng" dirty="0" smtClean="0">
                <a:solidFill>
                  <a:srgbClr val="000000"/>
                </a:solidFill>
              </a:rPr>
              <a:t>0,65% das exportações totais do país</a:t>
            </a:r>
            <a:r>
              <a:rPr lang="pt-BR" altLang="pt-BR" sz="1600" dirty="0" smtClean="0">
                <a:solidFill>
                  <a:srgbClr val="000000"/>
                </a:solidFill>
              </a:rPr>
              <a:t>;</a:t>
            </a:r>
          </a:p>
          <a:p>
            <a:pPr marL="339725" indent="-339725" algn="just">
              <a:spcBef>
                <a:spcPts val="650"/>
              </a:spcBef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sz="1600" b="1" dirty="0" smtClean="0">
                <a:solidFill>
                  <a:srgbClr val="000000"/>
                </a:solidFill>
              </a:rPr>
              <a:t>	Importações - </a:t>
            </a:r>
            <a:r>
              <a:rPr lang="pt-BR" altLang="pt-BR" sz="1600" dirty="0" smtClean="0">
                <a:solidFill>
                  <a:srgbClr val="000000"/>
                </a:solidFill>
              </a:rPr>
              <a:t>Em 2016, as importações totalizam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US</a:t>
            </a:r>
            <a:r>
              <a:rPr lang="pt-BR" altLang="pt-BR" sz="1600" b="1" dirty="0">
                <a:solidFill>
                  <a:srgbClr val="000000"/>
                </a:solidFill>
              </a:rPr>
              <a:t>$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6,39 bilhões</a:t>
            </a:r>
            <a:r>
              <a:rPr lang="pt-BR" altLang="pt-BR" sz="1600" dirty="0" smtClean="0">
                <a:solidFill>
                  <a:srgbClr val="000000"/>
                </a:solidFill>
              </a:rPr>
              <a:t>, o que representa 4</a:t>
            </a:r>
            <a:r>
              <a:rPr lang="pt-BR" altLang="pt-BR" sz="1600" u="sng" dirty="0" smtClean="0">
                <a:solidFill>
                  <a:srgbClr val="000000"/>
                </a:solidFill>
              </a:rPr>
              <a:t>,65% </a:t>
            </a:r>
            <a:r>
              <a:rPr lang="pt-BR" altLang="pt-BR" sz="1600" u="sng" dirty="0">
                <a:solidFill>
                  <a:srgbClr val="000000"/>
                </a:solidFill>
              </a:rPr>
              <a:t>das </a:t>
            </a:r>
            <a:r>
              <a:rPr lang="pt-BR" altLang="pt-BR" sz="1600" u="sng" dirty="0" smtClean="0">
                <a:solidFill>
                  <a:srgbClr val="000000"/>
                </a:solidFill>
              </a:rPr>
              <a:t>importações totais </a:t>
            </a:r>
            <a:r>
              <a:rPr lang="pt-BR" altLang="pt-BR" sz="1600" u="sng" dirty="0">
                <a:solidFill>
                  <a:srgbClr val="000000"/>
                </a:solidFill>
              </a:rPr>
              <a:t>do </a:t>
            </a:r>
            <a:r>
              <a:rPr lang="pt-BR" altLang="pt-BR" sz="1600" u="sng" dirty="0" smtClean="0">
                <a:solidFill>
                  <a:srgbClr val="000000"/>
                </a:solidFill>
              </a:rPr>
              <a:t>país</a:t>
            </a:r>
            <a:r>
              <a:rPr lang="pt-BR" altLang="pt-BR" sz="1600" dirty="0" smtClean="0">
                <a:solidFill>
                  <a:srgbClr val="000000"/>
                </a:solidFill>
              </a:rPr>
              <a:t>;</a:t>
            </a:r>
          </a:p>
          <a:p>
            <a:pPr marL="339725" indent="-339725" algn="just">
              <a:spcBef>
                <a:spcPts val="650"/>
              </a:spcBef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altLang="pt-BR" sz="1600" b="1" dirty="0" smtClean="0">
                <a:solidFill>
                  <a:srgbClr val="000000"/>
                </a:solidFill>
              </a:rPr>
              <a:t>	Déficit - </a:t>
            </a:r>
            <a:r>
              <a:rPr lang="pt-BR" altLang="pt-BR" sz="1600" dirty="0" smtClean="0">
                <a:solidFill>
                  <a:srgbClr val="000000"/>
                </a:solidFill>
              </a:rPr>
              <a:t>Em 2016, o déficit da balança comercial da indústria farmacêutica brasileira está em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US$ 5,19 bilhões</a:t>
            </a:r>
            <a:r>
              <a:rPr lang="pt-BR" altLang="pt-BR" sz="1600" dirty="0" smtClean="0">
                <a:solidFill>
                  <a:srgbClr val="000000"/>
                </a:solidFill>
              </a:rPr>
              <a:t>. </a:t>
            </a:r>
          </a:p>
          <a:p>
            <a:pPr marL="339725" indent="-339725" algn="just">
              <a:spcBef>
                <a:spcPts val="65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alt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799512"/>
              </p:ext>
            </p:extLst>
          </p:nvPr>
        </p:nvGraphicFramePr>
        <p:xfrm>
          <a:off x="-1" y="877387"/>
          <a:ext cx="8429653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37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artacapital.com.br/wp-content/uploads/2012/08/Ind%C3%BAstria-Farmac%C3%AAutica-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3619504"/>
          </a:xfrm>
          <a:prstGeom prst="rect">
            <a:avLst/>
          </a:prstGeom>
          <a:noFill/>
        </p:spPr>
      </p:pic>
      <p:pic>
        <p:nvPicPr>
          <p:cNvPr id="10" name="Picture 6" descr="http://www.senadorhumberto.com.br/wp-content/uploads/2014/08/farmac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38255" cy="3429000"/>
          </a:xfrm>
          <a:prstGeom prst="rect">
            <a:avLst/>
          </a:prstGeom>
          <a:noFill/>
        </p:spPr>
      </p:pic>
      <p:pic>
        <p:nvPicPr>
          <p:cNvPr id="18438" name="Picture 6" descr="http://thumbs.dreamstime.com/x/trabalhador-da-ind%C3%BAstria-farmac%C3%AAutica-44078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70" y="3429001"/>
            <a:ext cx="5235112" cy="3429000"/>
          </a:xfrm>
          <a:prstGeom prst="rect">
            <a:avLst/>
          </a:prstGeom>
          <a:noFill/>
        </p:spPr>
      </p:pic>
      <p:pic>
        <p:nvPicPr>
          <p:cNvPr id="13" name="Picture 4" descr="http://www.seplan.am.gov.br/arquivos/download/arqeditor/publicacoes/clipping/nacional/11032014/image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63719"/>
            <a:ext cx="4857784" cy="4294281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42910" y="2564904"/>
            <a:ext cx="7786742" cy="1590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b="1" dirty="0" smtClean="0">
                <a:latin typeface="+mn-lt"/>
              </a:rPr>
              <a:t>Trabalho, emprego e renda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+mn-lt"/>
              </a:rPr>
              <a:t>Agosto/2017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 descr="C:\Users\Daniel Ferrer\Google Drive\Trabalho\DIEESE\FEQUIMFAR\Cabeçalhos e Logotipos\Logo  - CNTQ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542927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2.bp.blogspot.com/-Hcv5EyF99jg/TaupiO-03EI/AAAAAAAAAOs/g_6U6HQgs6Q/s1600/tarsila_oper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24"/>
            <a:ext cx="4754071" cy="3429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1"/>
            <a:ext cx="4643470" cy="411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 descr="http://www.sintabpb.com.br/wp-content/uploads/2010/09/grande-Carteira_Trabalho-MauricioAlexan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88189"/>
            <a:ext cx="4643438" cy="336981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9" y="6295255"/>
            <a:ext cx="2550233" cy="562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dt.org.br/uploads/noticias/direitosdotrabalhad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3001" y="0"/>
            <a:ext cx="4831000" cy="3643314"/>
          </a:xfrm>
          <a:prstGeom prst="rect">
            <a:avLst/>
          </a:prstGeom>
          <a:noFill/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85786" y="2636912"/>
            <a:ext cx="7543800" cy="172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 smtClean="0">
                <a:latin typeface="+mn-lt"/>
              </a:rPr>
              <a:t>Negociação Coletiva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+mn-lt"/>
              </a:rPr>
              <a:t>Agosto/2017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 descr="C:\Users\Daniel Ferrer\Google Drive\Trabalho\DIEESE\FEQUIMFAR\Cabeçalhos e Logotipos\Logo  - CNTQ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542927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0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2" y="6334804"/>
            <a:ext cx="429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Fonte: Seade/ PED; IBGE/PME; PNAD Contínua trimestral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spc="-100" dirty="0" smtClean="0">
                <a:solidFill>
                  <a:schemeClr val="tx2"/>
                </a:solidFill>
                <a:ea typeface="+mj-ea"/>
                <a:cs typeface="+mj-cs"/>
              </a:rPr>
              <a:t>Taxa de desemprego</a:t>
            </a:r>
            <a:endParaRPr kumimoji="0" lang="pt-BR" sz="28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47040"/>
              </p:ext>
            </p:extLst>
          </p:nvPr>
        </p:nvGraphicFramePr>
        <p:xfrm>
          <a:off x="0" y="710928"/>
          <a:ext cx="8429652" cy="562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6823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8429652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800" spc="-100" dirty="0" smtClean="0">
                <a:solidFill>
                  <a:schemeClr val="tx2"/>
                </a:solidFill>
                <a:ea typeface="+mj-ea"/>
                <a:cs typeface="+mj-cs"/>
              </a:rPr>
              <a:t>INPC-IBGE – Realizado em 2016 e Estimado para 2017</a:t>
            </a:r>
            <a:endParaRPr kumimoji="0" lang="pt-BR" sz="28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36512" y="6309321"/>
            <a:ext cx="5832648" cy="548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Fonte: IBGE / Banco Central – Estimativa – Posição em 21.07.2017</a:t>
            </a:r>
          </a:p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Elaboração: DIEESE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/>
          <p:nvPr/>
        </p:nvGraphicFramePr>
        <p:xfrm>
          <a:off x="0" y="476672"/>
          <a:ext cx="84604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50876"/>
              </p:ext>
            </p:extLst>
          </p:nvPr>
        </p:nvGraphicFramePr>
        <p:xfrm>
          <a:off x="0" y="3356992"/>
          <a:ext cx="8429652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809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60432" cy="724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latin typeface="+mn-lt"/>
              </a:rPr>
              <a:t>Distribuição dos reajustes salariais e valor do aumento real médio, em comparação com o INPC-IBGE – Brasil, </a:t>
            </a:r>
            <a:r>
              <a:rPr lang="pt-BR" sz="2400" dirty="0" smtClean="0">
                <a:latin typeface="+mn-lt"/>
              </a:rPr>
              <a:t>1996-2017</a:t>
            </a:r>
            <a:endParaRPr lang="pt-BR" sz="2100" dirty="0">
              <a:latin typeface="+mn-lt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-36512" y="6453336"/>
            <a:ext cx="4406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DIEESE.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SAS-DIEESE – Sistema de Acompanhamento de Salários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Obs.: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considerados todos os reajustes registrados no SAS-DIEESE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08375"/>
              </p:ext>
            </p:extLst>
          </p:nvPr>
        </p:nvGraphicFramePr>
        <p:xfrm>
          <a:off x="0" y="720457"/>
          <a:ext cx="9144000" cy="573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76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8429652" cy="73732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Distribuição dos reajustes salariais, em comparação com o INPC-IBGE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2013-2017</a:t>
            </a:r>
            <a:endParaRPr kumimoji="0" lang="pt-B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6213004"/>
            <a:ext cx="7643192" cy="64807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1400" dirty="0"/>
              <a:t>Fonte: DIEESE. SAS-DIEESE – Sistema de Acompanhamento de Salários </a:t>
            </a:r>
          </a:p>
          <a:p>
            <a:pPr marL="114300" indent="0">
              <a:buNone/>
            </a:pPr>
            <a:r>
              <a:rPr lang="pt-BR" sz="1400" dirty="0"/>
              <a:t>Obs.: Foram considerados todos os reajustes registrados no SAS-DIEESE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4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7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429652" cy="7647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Aumento real médio, segundo o INPC-IBGE, por data-base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2013-2017</a:t>
            </a:r>
            <a:endParaRPr kumimoji="0" lang="pt-B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6139158"/>
            <a:ext cx="5688632" cy="723352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Fonte: DIEESE. SAS-DIEESE – Sistema de Acompanhamento de Salários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Obs.: a) Foram considerados todos os reajustes registrados no SAS-DIEESE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t-BR" sz="1400" dirty="0"/>
              <a:t>b) Valores negativos referem-se a perdas reais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1783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7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8429652" cy="710952"/>
          </a:xfrm>
        </p:spPr>
        <p:txBody>
          <a:bodyPr/>
          <a:lstStyle/>
          <a:p>
            <a:pPr algn="ctr"/>
            <a:r>
              <a:rPr lang="pt-BR" sz="3600" dirty="0" smtClean="0">
                <a:latin typeface="+mn-lt"/>
              </a:rPr>
              <a:t>Variação anual do PIB (% </a:t>
            </a:r>
            <a:r>
              <a:rPr lang="pt-BR" sz="3600" dirty="0" err="1" smtClean="0">
                <a:latin typeface="+mn-lt"/>
              </a:rPr>
              <a:t>a.a.</a:t>
            </a:r>
            <a:r>
              <a:rPr lang="pt-BR" sz="3600" dirty="0" smtClean="0">
                <a:latin typeface="+mn-lt"/>
              </a:rPr>
              <a:t>) – Brasil</a:t>
            </a:r>
            <a:endParaRPr lang="pt-BR" sz="36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2" y="6362164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85852" y="1571612"/>
            <a:ext cx="1428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Média: 2,4%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000496" y="928670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Média: 4,1%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755506" y="1571612"/>
            <a:ext cx="85725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Média: 2,4%</a:t>
            </a:r>
            <a:endParaRPr lang="pt-BR" dirty="0">
              <a:solidFill>
                <a:srgbClr val="C00000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0" y="764704"/>
          <a:ext cx="8460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0192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461597" cy="6429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100" spc="-100" dirty="0" smtClean="0">
                <a:solidFill>
                  <a:schemeClr val="tx2"/>
                </a:solidFill>
                <a:ea typeface="+mj-ea"/>
                <a:cs typeface="+mj-cs"/>
              </a:rPr>
              <a:t>Aumento real médio, segundo o INPC-IBGE, por setor e atividade econômica</a:t>
            </a:r>
          </a:p>
          <a:p>
            <a:pPr lvl="0" algn="ctr">
              <a:spcBef>
                <a:spcPct val="0"/>
              </a:spcBef>
            </a:pPr>
            <a:r>
              <a:rPr lang="pt-BR" sz="2100" spc="-100" dirty="0" smtClean="0">
                <a:solidFill>
                  <a:schemeClr val="tx2"/>
                </a:solidFill>
                <a:ea typeface="+mj-ea"/>
                <a:cs typeface="+mj-cs"/>
              </a:rPr>
              <a:t>Brasil, 2013-2017</a:t>
            </a:r>
            <a:endParaRPr kumimoji="0" lang="pt-BR" sz="21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40" y="6381328"/>
            <a:ext cx="5786478" cy="4972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Fonte: DIEESE. SAS-DIEESE – Sistema de Acompanhamento de Salários </a:t>
            </a:r>
          </a:p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Obs.: Foram considerados todos os reajustes registrados no SAS-DIEESE; categorias selecionadas.</a:t>
            </a:r>
            <a:endParaRPr lang="pt-BR" sz="11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764703"/>
            <a:ext cx="8455057" cy="54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58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460432" cy="6429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>
                <a:solidFill>
                  <a:schemeClr val="tx2"/>
                </a:solidFill>
                <a:ea typeface="+mj-ea"/>
                <a:cs typeface="+mj-cs"/>
              </a:rPr>
              <a:t>Evolução dos Reajustes Salariais dos </a:t>
            </a: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Propagandistas de Produtos Farmacêuticos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SP, RJ e MG, 2008-2017</a:t>
            </a:r>
            <a:endParaRPr kumimoji="0" lang="pt-BR" sz="24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40" y="6381328"/>
            <a:ext cx="5786478" cy="4972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Fonte: DIEESE. SAS-DIEESE – Sistema de Acompanhamento de Salários </a:t>
            </a:r>
          </a:p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Obs.: Foram considerados todos os reajustes registrados no SAS-DIEESE; categorias selecionadas.</a:t>
            </a:r>
            <a:endParaRPr lang="pt-BR" sz="11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311"/>
            <a:ext cx="9144031" cy="44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99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460432" cy="6429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pt-BR" sz="2400" spc="-100" dirty="0">
                <a:solidFill>
                  <a:schemeClr val="tx2"/>
                </a:solidFill>
                <a:ea typeface="+mj-ea"/>
                <a:cs typeface="+mj-cs"/>
              </a:rPr>
              <a:t>Evolução </a:t>
            </a: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do Teto Salarial </a:t>
            </a:r>
            <a:r>
              <a:rPr lang="pt-BR" sz="2400" spc="-100" dirty="0">
                <a:solidFill>
                  <a:schemeClr val="tx2"/>
                </a:solidFill>
                <a:ea typeface="+mj-ea"/>
                <a:cs typeface="+mj-cs"/>
              </a:rPr>
              <a:t>dos </a:t>
            </a: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Propagandistas de Produtos Farmacêuticos</a:t>
            </a:r>
          </a:p>
          <a:p>
            <a:pPr lvl="0" algn="ctr">
              <a:spcBef>
                <a:spcPct val="0"/>
              </a:spcBef>
            </a:pPr>
            <a:r>
              <a:rPr lang="pt-BR" sz="2400" spc="-100" dirty="0" smtClean="0">
                <a:solidFill>
                  <a:schemeClr val="tx2"/>
                </a:solidFill>
                <a:ea typeface="+mj-ea"/>
                <a:cs typeface="+mj-cs"/>
              </a:rPr>
              <a:t>SP e RJ, 2013-2017</a:t>
            </a:r>
            <a:endParaRPr kumimoji="0" lang="pt-BR" sz="24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40" y="6381328"/>
            <a:ext cx="5786478" cy="4972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Fonte: DIEESE. SAS-DIEESE – Sistema de Acompanhamento de Salários </a:t>
            </a:r>
          </a:p>
          <a:p>
            <a:pPr marL="114300" indent="0">
              <a:buFont typeface="Arial" pitchFamily="34" charset="0"/>
              <a:buNone/>
            </a:pPr>
            <a:r>
              <a:rPr lang="pt-BR" sz="1100" dirty="0" smtClean="0"/>
              <a:t>Obs.: Foram considerados todos os reajustes registrados no SAS-DIEESE; categorias selecionadas.</a:t>
            </a:r>
            <a:endParaRPr lang="pt-BR" sz="11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844824"/>
            <a:ext cx="9137491" cy="33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95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464496" cy="39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0" y="6334804"/>
            <a:ext cx="528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Ilustração Sindical de Domínio Público – Laerte</a:t>
            </a:r>
          </a:p>
          <a:p>
            <a:r>
              <a:rPr lang="pt-BR" sz="1400" dirty="0" smtClean="0">
                <a:hlinkClick r:id="rId3"/>
              </a:rPr>
              <a:t>http://issuu.com/itaucultural/docs/ilustracao_sindical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179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8429652" cy="500066"/>
          </a:xfrm>
        </p:spPr>
        <p:txBody>
          <a:bodyPr/>
          <a:lstStyle/>
          <a:p>
            <a:pPr algn="ctr"/>
            <a:r>
              <a:rPr lang="pt-BR" sz="2400" dirty="0" smtClean="0">
                <a:latin typeface="+mn-lt"/>
              </a:rPr>
              <a:t>PIB - </a:t>
            </a:r>
            <a:r>
              <a:rPr lang="pt-BR" sz="2400" dirty="0">
                <a:latin typeface="+mn-lt"/>
              </a:rPr>
              <a:t>Taxa Acumulada </a:t>
            </a:r>
            <a:r>
              <a:rPr lang="pt-BR" sz="2400" dirty="0" smtClean="0">
                <a:latin typeface="+mn-lt"/>
              </a:rPr>
              <a:t>ao  Longo do Ano (%) – Brasil</a:t>
            </a:r>
            <a:endParaRPr lang="pt-BR" sz="24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2" y="6334780"/>
            <a:ext cx="2319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Fonte</a:t>
            </a:r>
            <a:r>
              <a:rPr lang="pt-BR" sz="1400" dirty="0">
                <a:cs typeface="Arial" panose="020B0604020202020204" pitchFamily="34" charset="0"/>
              </a:rPr>
              <a:t>: </a:t>
            </a:r>
            <a:r>
              <a:rPr lang="pt-BR" sz="1400" dirty="0" smtClean="0">
                <a:cs typeface="Arial" panose="020B0604020202020204" pitchFamily="34" charset="0"/>
              </a:rPr>
              <a:t>IBGE Contas Nacionais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776"/>
            <a:ext cx="8460432" cy="5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5718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43" y="44624"/>
            <a:ext cx="8376741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pt-BR" sz="28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Reajuste</a:t>
            </a:r>
            <a:r>
              <a:rPr kumimoji="0" lang="pt-BR" sz="280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Salário Mínimo – 2003-2017</a:t>
            </a:r>
            <a:endParaRPr kumimoji="0" lang="pt-BR" sz="28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36512" y="6500834"/>
            <a:ext cx="5832648" cy="3571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itchFamily="34" charset="0"/>
              <a:buNone/>
            </a:pPr>
            <a:r>
              <a:rPr lang="pt-BR" sz="1400" dirty="0" smtClean="0">
                <a:cs typeface="Arial" panose="020B0604020202020204" pitchFamily="34" charset="0"/>
              </a:rPr>
              <a:t>Elaboração: 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7"/>
            <a:ext cx="6120680" cy="5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574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IPCA-IBGE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a.a.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57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IBGE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357290" y="1571612"/>
            <a:ext cx="1428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Média: 9,3%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2928934"/>
            <a:ext cx="1428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Média: 5,8%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96636" y="2428868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Média: 6,9%</a:t>
            </a:r>
            <a:endParaRPr lang="pt-BR" dirty="0">
              <a:solidFill>
                <a:srgbClr val="C000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74159"/>
              </p:ext>
            </p:extLst>
          </p:nvPr>
        </p:nvGraphicFramePr>
        <p:xfrm>
          <a:off x="13772" y="642918"/>
          <a:ext cx="8415880" cy="569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29586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Taxa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Selic</a:t>
            </a:r>
            <a:r>
              <a:rPr kumimoji="0" lang="pt-BR" sz="3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fixada pelo COPOM 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(% </a:t>
            </a:r>
            <a:r>
              <a:rPr kumimoji="0" lang="pt-BR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a.a.</a:t>
            </a:r>
            <a:r>
              <a:rPr kumimoji="0" lang="pt-BR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pt-BR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61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BCB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/>
          <p:nvPr/>
        </p:nvGraphicFramePr>
        <p:xfrm>
          <a:off x="0" y="620688"/>
          <a:ext cx="8460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943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24"/>
            <a:ext cx="8429652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00" dirty="0" smtClean="0">
                <a:solidFill>
                  <a:schemeClr val="tx2"/>
                </a:solidFill>
                <a:ea typeface="+mj-ea"/>
                <a:cs typeface="+mj-cs"/>
              </a:rPr>
              <a:t>Taxa de câmbio – R$/US$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Comercial – compra – fim do período </a:t>
            </a:r>
            <a:endParaRPr kumimoji="0" lang="pt-BR" sz="20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161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IPEADATA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/>
        </p:nvGraphicFramePr>
        <p:xfrm>
          <a:off x="0" y="836712"/>
          <a:ext cx="8460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5707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24"/>
            <a:ext cx="8429652" cy="710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00" dirty="0" smtClean="0">
                <a:solidFill>
                  <a:schemeClr val="tx2"/>
                </a:solidFill>
                <a:ea typeface="+mj-ea"/>
                <a:cs typeface="+mj-cs"/>
              </a:rPr>
              <a:t>Balança Comercial Brasileira (FOB) – US$ bilhões</a:t>
            </a:r>
            <a:endParaRPr kumimoji="0" lang="pt-BR" sz="32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334780"/>
            <a:ext cx="387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cs typeface="Arial" panose="020B0604020202020204" pitchFamily="34" charset="0"/>
              </a:rPr>
              <a:t>IPEADATA. MDIC/</a:t>
            </a:r>
            <a:r>
              <a:rPr lang="pt-BR" sz="1400" dirty="0" err="1" smtClean="0">
                <a:cs typeface="Arial" panose="020B0604020202020204" pitchFamily="34" charset="0"/>
              </a:rPr>
              <a:t>Secex</a:t>
            </a:r>
            <a:r>
              <a:rPr lang="pt-BR" sz="1400" dirty="0" smtClean="0">
                <a:cs typeface="Arial" panose="020B0604020202020204" pitchFamily="34" charset="0"/>
              </a:rPr>
              <a:t> – Sistema Alice Web</a:t>
            </a:r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Elaboração: </a:t>
            </a:r>
            <a:r>
              <a:rPr lang="pt-BR" sz="1400" dirty="0" smtClean="0">
                <a:cs typeface="Arial" panose="020B0604020202020204" pitchFamily="34" charset="0"/>
              </a:rPr>
              <a:t>DIEESE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6" y="6500834"/>
            <a:ext cx="1618635" cy="357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/>
          <p:nvPr/>
        </p:nvGraphicFramePr>
        <p:xfrm>
          <a:off x="0" y="548680"/>
          <a:ext cx="84604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94870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3718</TotalTime>
  <Words>1148</Words>
  <Application>Microsoft Office PowerPoint</Application>
  <PresentationFormat>Apresentação na tela (4:3)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Wingdings</vt:lpstr>
      <vt:lpstr>Adjacência</vt:lpstr>
      <vt:lpstr>Apresentação do PowerPoint</vt:lpstr>
      <vt:lpstr>Apresentação do PowerPoint</vt:lpstr>
      <vt:lpstr>Variação anual do PIB (% a.a.) – Brasil</vt:lpstr>
      <vt:lpstr>PIB - Taxa Acumulada ao  Longo do Ano (%) –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 Econômica</dc:title>
  <dc:creator>DIEESE - SS SNQ FS</dc:creator>
  <cp:lastModifiedBy>Caju</cp:lastModifiedBy>
  <cp:revision>157</cp:revision>
  <dcterms:created xsi:type="dcterms:W3CDTF">2015-01-26T23:56:02Z</dcterms:created>
  <dcterms:modified xsi:type="dcterms:W3CDTF">2017-08-10T16:00:59Z</dcterms:modified>
</cp:coreProperties>
</file>